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303" r:id="rId5"/>
    <p:sldId id="314" r:id="rId6"/>
    <p:sldId id="315" r:id="rId7"/>
    <p:sldId id="365" r:id="rId8"/>
    <p:sldId id="360" r:id="rId9"/>
    <p:sldId id="325" r:id="rId10"/>
    <p:sldId id="317" r:id="rId11"/>
    <p:sldId id="318" r:id="rId12"/>
    <p:sldId id="359" r:id="rId13"/>
    <p:sldId id="319" r:id="rId14"/>
    <p:sldId id="346" r:id="rId15"/>
    <p:sldId id="345" r:id="rId16"/>
    <p:sldId id="339" r:id="rId17"/>
    <p:sldId id="358" r:id="rId18"/>
    <p:sldId id="321" r:id="rId19"/>
    <p:sldId id="323" r:id="rId20"/>
    <p:sldId id="322" r:id="rId21"/>
    <p:sldId id="324" r:id="rId22"/>
    <p:sldId id="327" r:id="rId23"/>
    <p:sldId id="328" r:id="rId24"/>
    <p:sldId id="330" r:id="rId25"/>
    <p:sldId id="333" r:id="rId26"/>
    <p:sldId id="337" r:id="rId27"/>
    <p:sldId id="338" r:id="rId28"/>
    <p:sldId id="334" r:id="rId29"/>
    <p:sldId id="335" r:id="rId30"/>
    <p:sldId id="336" r:id="rId31"/>
    <p:sldId id="348" r:id="rId32"/>
    <p:sldId id="341" r:id="rId33"/>
    <p:sldId id="343" r:id="rId34"/>
    <p:sldId id="352" r:id="rId35"/>
    <p:sldId id="342" r:id="rId36"/>
    <p:sldId id="354" r:id="rId37"/>
    <p:sldId id="356" r:id="rId38"/>
    <p:sldId id="353" r:id="rId39"/>
    <p:sldId id="340" r:id="rId40"/>
    <p:sldId id="347" r:id="rId41"/>
    <p:sldId id="362" r:id="rId42"/>
    <p:sldId id="364" r:id="rId43"/>
    <p:sldId id="357" r:id="rId44"/>
    <p:sldId id="329" r:id="rId45"/>
    <p:sldId id="363" r:id="rId46"/>
    <p:sldId id="350" r:id="rId47"/>
    <p:sldId id="326" r:id="rId48"/>
    <p:sldId id="305" r:id="rId49"/>
    <p:sldId id="306" r:id="rId50"/>
    <p:sldId id="307" r:id="rId51"/>
    <p:sldId id="309" r:id="rId52"/>
    <p:sldId id="310" r:id="rId53"/>
    <p:sldId id="311" r:id="rId54"/>
    <p:sldId id="308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406F"/>
    <a:srgbClr val="005697"/>
    <a:srgbClr val="66CB85"/>
    <a:srgbClr val="A5416F"/>
    <a:srgbClr val="00548C"/>
    <a:srgbClr val="F8F8F8"/>
    <a:srgbClr val="69AFD4"/>
    <a:srgbClr val="C0C0C0"/>
    <a:srgbClr val="A83D72"/>
    <a:srgbClr val="426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8F1C3-AF7B-8149-B255-CC91ECD137D5}" v="45" dt="2025-05-27T12:50:59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/>
    <p:restoredTop sz="82911"/>
  </p:normalViewPr>
  <p:slideViewPr>
    <p:cSldViewPr snapToGrid="0">
      <p:cViewPr varScale="1">
        <p:scale>
          <a:sx n="117" d="100"/>
          <a:sy n="117" d="100"/>
        </p:scale>
        <p:origin x="18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C2420-139A-2C41-993A-25C21AA88E59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5B13A5-C86E-F248-B798-DAEE3065D8B9}">
      <dgm:prSet phldrT="[Text]"/>
      <dgm:spPr/>
      <dgm:t>
        <a:bodyPr/>
        <a:lstStyle/>
        <a:p>
          <a:r>
            <a:rPr lang="en-US" dirty="0"/>
            <a:t>Write code quickly</a:t>
          </a:r>
        </a:p>
      </dgm:t>
    </dgm:pt>
    <dgm:pt modelId="{22B36411-966C-DE40-AEEF-8C0AA65AFBB7}" type="parTrans" cxnId="{76B26020-FBFF-1444-B208-D083A6163EE5}">
      <dgm:prSet/>
      <dgm:spPr/>
      <dgm:t>
        <a:bodyPr/>
        <a:lstStyle/>
        <a:p>
          <a:endParaRPr lang="en-US"/>
        </a:p>
      </dgm:t>
    </dgm:pt>
    <dgm:pt modelId="{65994D02-0A3A-C44C-A15D-CC9B2148C878}" type="sibTrans" cxnId="{76B26020-FBFF-1444-B208-D083A6163EE5}">
      <dgm:prSet/>
      <dgm:spPr/>
      <dgm:t>
        <a:bodyPr/>
        <a:lstStyle/>
        <a:p>
          <a:endParaRPr lang="en-US"/>
        </a:p>
      </dgm:t>
    </dgm:pt>
    <dgm:pt modelId="{DAEDF8AF-FCCF-A44E-9DB2-5CE4316EA44C}">
      <dgm:prSet phldrT="[Text]"/>
      <dgm:spPr/>
      <dgm:t>
        <a:bodyPr/>
        <a:lstStyle/>
        <a:p>
          <a:r>
            <a:rPr lang="en-US" dirty="0"/>
            <a:t>Validate code works</a:t>
          </a:r>
        </a:p>
      </dgm:t>
    </dgm:pt>
    <dgm:pt modelId="{47750614-56E4-724D-B360-30BFF4A4C81C}" type="parTrans" cxnId="{D4AA26C5-898C-4D44-9148-C6940A83ADC9}">
      <dgm:prSet/>
      <dgm:spPr/>
      <dgm:t>
        <a:bodyPr/>
        <a:lstStyle/>
        <a:p>
          <a:endParaRPr lang="en-US"/>
        </a:p>
      </dgm:t>
    </dgm:pt>
    <dgm:pt modelId="{67E81073-C00B-1449-B4FA-DEB4F048AD8F}" type="sibTrans" cxnId="{D4AA26C5-898C-4D44-9148-C6940A83ADC9}">
      <dgm:prSet/>
      <dgm:spPr/>
      <dgm:t>
        <a:bodyPr/>
        <a:lstStyle/>
        <a:p>
          <a:endParaRPr lang="en-US"/>
        </a:p>
      </dgm:t>
    </dgm:pt>
    <dgm:pt modelId="{EA0CDE62-6869-5649-853A-9435CC898463}">
      <dgm:prSet phldrT="[Text]"/>
      <dgm:spPr/>
      <dgm:t>
        <a:bodyPr/>
        <a:lstStyle/>
        <a:p>
          <a:r>
            <a:rPr lang="en-US" dirty="0"/>
            <a:t>Clean the code</a:t>
          </a:r>
        </a:p>
      </dgm:t>
    </dgm:pt>
    <dgm:pt modelId="{91BE47F1-1F85-4543-8B10-420718A6796D}" type="parTrans" cxnId="{EB019C65-B756-DD42-B0D4-38C285DDB768}">
      <dgm:prSet/>
      <dgm:spPr/>
      <dgm:t>
        <a:bodyPr/>
        <a:lstStyle/>
        <a:p>
          <a:endParaRPr lang="en-US"/>
        </a:p>
      </dgm:t>
    </dgm:pt>
    <dgm:pt modelId="{DFDB98FB-C377-324E-A993-4ED01823CCEB}" type="sibTrans" cxnId="{EB019C65-B756-DD42-B0D4-38C285DDB768}">
      <dgm:prSet/>
      <dgm:spPr/>
      <dgm:t>
        <a:bodyPr/>
        <a:lstStyle/>
        <a:p>
          <a:endParaRPr lang="en-US"/>
        </a:p>
      </dgm:t>
    </dgm:pt>
    <dgm:pt modelId="{60E8B0AA-D97E-8F46-8271-B86C0D0C6B51}">
      <dgm:prSet/>
      <dgm:spPr/>
      <dgm:t>
        <a:bodyPr/>
        <a:lstStyle/>
        <a:p>
          <a:r>
            <a:rPr lang="en-US" dirty="0"/>
            <a:t>Validate it still works</a:t>
          </a:r>
        </a:p>
      </dgm:t>
    </dgm:pt>
    <dgm:pt modelId="{072DF74B-5936-CB44-8F8A-F8F343D49065}" type="parTrans" cxnId="{E98A2A79-A8E3-E047-9B00-769EF6D64533}">
      <dgm:prSet/>
      <dgm:spPr/>
      <dgm:t>
        <a:bodyPr/>
        <a:lstStyle/>
        <a:p>
          <a:endParaRPr lang="en-US"/>
        </a:p>
      </dgm:t>
    </dgm:pt>
    <dgm:pt modelId="{ED16C2DE-E1E2-5542-B293-3A60B1ED6DCB}" type="sibTrans" cxnId="{E98A2A79-A8E3-E047-9B00-769EF6D64533}">
      <dgm:prSet/>
      <dgm:spPr/>
      <dgm:t>
        <a:bodyPr/>
        <a:lstStyle/>
        <a:p>
          <a:endParaRPr lang="en-US"/>
        </a:p>
      </dgm:t>
    </dgm:pt>
    <dgm:pt modelId="{3469E58E-84A6-EE43-83C3-D785088BF2D8}" type="pres">
      <dgm:prSet presAssocID="{DC2C2420-139A-2C41-993A-25C21AA88E5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AEF5641-50DC-9E47-91E3-D6F2A063B5F2}" type="pres">
      <dgm:prSet presAssocID="{CF5B13A5-C86E-F248-B798-DAEE3065D8B9}" presName="Accent1" presStyleCnt="0"/>
      <dgm:spPr/>
    </dgm:pt>
    <dgm:pt modelId="{1F96082A-3216-8843-82E7-D589F30EF0F3}" type="pres">
      <dgm:prSet presAssocID="{CF5B13A5-C86E-F248-B798-DAEE3065D8B9}" presName="Accent" presStyleLbl="node1" presStyleIdx="0" presStyleCnt="4"/>
      <dgm:spPr/>
    </dgm:pt>
    <dgm:pt modelId="{1A9B8F62-7589-C84F-A505-0D0A0AC43C9F}" type="pres">
      <dgm:prSet presAssocID="{CF5B13A5-C86E-F248-B798-DAEE3065D8B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431C1E4-AAA1-DD4C-BAE6-FC1DF2A328CC}" type="pres">
      <dgm:prSet presAssocID="{DAEDF8AF-FCCF-A44E-9DB2-5CE4316EA44C}" presName="Accent2" presStyleCnt="0"/>
      <dgm:spPr/>
    </dgm:pt>
    <dgm:pt modelId="{65BD4D6B-A4C7-7D42-877E-F648D068C742}" type="pres">
      <dgm:prSet presAssocID="{DAEDF8AF-FCCF-A44E-9DB2-5CE4316EA44C}" presName="Accent" presStyleLbl="node1" presStyleIdx="1" presStyleCnt="4"/>
      <dgm:spPr/>
    </dgm:pt>
    <dgm:pt modelId="{C286244F-E179-4D43-A4B6-17CA321159A6}" type="pres">
      <dgm:prSet presAssocID="{DAEDF8AF-FCCF-A44E-9DB2-5CE4316EA44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1E39861D-907E-704F-B7D0-D4D91D80EEA8}" type="pres">
      <dgm:prSet presAssocID="{EA0CDE62-6869-5649-853A-9435CC898463}" presName="Accent3" presStyleCnt="0"/>
      <dgm:spPr/>
    </dgm:pt>
    <dgm:pt modelId="{D1997E4A-DB7D-BE47-A382-B7C1F726CE83}" type="pres">
      <dgm:prSet presAssocID="{EA0CDE62-6869-5649-853A-9435CC898463}" presName="Accent" presStyleLbl="node1" presStyleIdx="2" presStyleCnt="4"/>
      <dgm:spPr/>
    </dgm:pt>
    <dgm:pt modelId="{BD07291C-C269-F148-A79D-DC5E25380D26}" type="pres">
      <dgm:prSet presAssocID="{EA0CDE62-6869-5649-853A-9435CC898463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33FCDBF8-E74B-D349-98F0-AA91D6B632A6}" type="pres">
      <dgm:prSet presAssocID="{60E8B0AA-D97E-8F46-8271-B86C0D0C6B51}" presName="Accent4" presStyleCnt="0"/>
      <dgm:spPr/>
    </dgm:pt>
    <dgm:pt modelId="{9381FF77-68E9-8B4F-BBEC-FDE3F68857C0}" type="pres">
      <dgm:prSet presAssocID="{60E8B0AA-D97E-8F46-8271-B86C0D0C6B51}" presName="Accent" presStyleLbl="node1" presStyleIdx="3" presStyleCnt="4"/>
      <dgm:spPr/>
    </dgm:pt>
    <dgm:pt modelId="{196561F2-191E-3546-B38B-04E1B163DE4F}" type="pres">
      <dgm:prSet presAssocID="{60E8B0AA-D97E-8F46-8271-B86C0D0C6B5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6B26020-FBFF-1444-B208-D083A6163EE5}" srcId="{DC2C2420-139A-2C41-993A-25C21AA88E59}" destId="{CF5B13A5-C86E-F248-B798-DAEE3065D8B9}" srcOrd="0" destOrd="0" parTransId="{22B36411-966C-DE40-AEEF-8C0AA65AFBB7}" sibTransId="{65994D02-0A3A-C44C-A15D-CC9B2148C878}"/>
    <dgm:cxn modelId="{8CEE0859-3745-6244-ABD7-77D14CE6352A}" type="presOf" srcId="{DAEDF8AF-FCCF-A44E-9DB2-5CE4316EA44C}" destId="{C286244F-E179-4D43-A4B6-17CA321159A6}" srcOrd="0" destOrd="0" presId="urn:microsoft.com/office/officeart/2009/layout/CircleArrowProcess"/>
    <dgm:cxn modelId="{EB019C65-B756-DD42-B0D4-38C285DDB768}" srcId="{DC2C2420-139A-2C41-993A-25C21AA88E59}" destId="{EA0CDE62-6869-5649-853A-9435CC898463}" srcOrd="2" destOrd="0" parTransId="{91BE47F1-1F85-4543-8B10-420718A6796D}" sibTransId="{DFDB98FB-C377-324E-A993-4ED01823CCEB}"/>
    <dgm:cxn modelId="{26F7086E-A5D1-3049-B5DD-92F6619F6F95}" type="presOf" srcId="{CF5B13A5-C86E-F248-B798-DAEE3065D8B9}" destId="{1A9B8F62-7589-C84F-A505-0D0A0AC43C9F}" srcOrd="0" destOrd="0" presId="urn:microsoft.com/office/officeart/2009/layout/CircleArrowProcess"/>
    <dgm:cxn modelId="{E98A2A79-A8E3-E047-9B00-769EF6D64533}" srcId="{DC2C2420-139A-2C41-993A-25C21AA88E59}" destId="{60E8B0AA-D97E-8F46-8271-B86C0D0C6B51}" srcOrd="3" destOrd="0" parTransId="{072DF74B-5936-CB44-8F8A-F8F343D49065}" sibTransId="{ED16C2DE-E1E2-5542-B293-3A60B1ED6DCB}"/>
    <dgm:cxn modelId="{DFD9C683-11B9-3748-A6B6-7FE4A0735479}" type="presOf" srcId="{DC2C2420-139A-2C41-993A-25C21AA88E59}" destId="{3469E58E-84A6-EE43-83C3-D785088BF2D8}" srcOrd="0" destOrd="0" presId="urn:microsoft.com/office/officeart/2009/layout/CircleArrowProcess"/>
    <dgm:cxn modelId="{D4AA26C5-898C-4D44-9148-C6940A83ADC9}" srcId="{DC2C2420-139A-2C41-993A-25C21AA88E59}" destId="{DAEDF8AF-FCCF-A44E-9DB2-5CE4316EA44C}" srcOrd="1" destOrd="0" parTransId="{47750614-56E4-724D-B360-30BFF4A4C81C}" sibTransId="{67E81073-C00B-1449-B4FA-DEB4F048AD8F}"/>
    <dgm:cxn modelId="{05B018C7-F625-9D4E-A86E-3DE394755CA0}" type="presOf" srcId="{EA0CDE62-6869-5649-853A-9435CC898463}" destId="{BD07291C-C269-F148-A79D-DC5E25380D26}" srcOrd="0" destOrd="0" presId="urn:microsoft.com/office/officeart/2009/layout/CircleArrowProcess"/>
    <dgm:cxn modelId="{6ADE00D7-1EDF-8E43-A996-7F6952A97BBD}" type="presOf" srcId="{60E8B0AA-D97E-8F46-8271-B86C0D0C6B51}" destId="{196561F2-191E-3546-B38B-04E1B163DE4F}" srcOrd="0" destOrd="0" presId="urn:microsoft.com/office/officeart/2009/layout/CircleArrowProcess"/>
    <dgm:cxn modelId="{A0AF6230-5555-2E40-AAFA-64D2B7DE1A49}" type="presParOf" srcId="{3469E58E-84A6-EE43-83C3-D785088BF2D8}" destId="{0AEF5641-50DC-9E47-91E3-D6F2A063B5F2}" srcOrd="0" destOrd="0" presId="urn:microsoft.com/office/officeart/2009/layout/CircleArrowProcess"/>
    <dgm:cxn modelId="{61527306-EDE7-D249-8839-781522B5EDFB}" type="presParOf" srcId="{0AEF5641-50DC-9E47-91E3-D6F2A063B5F2}" destId="{1F96082A-3216-8843-82E7-D589F30EF0F3}" srcOrd="0" destOrd="0" presId="urn:microsoft.com/office/officeart/2009/layout/CircleArrowProcess"/>
    <dgm:cxn modelId="{B1430519-C2E2-B947-85A2-0073CDEAEE88}" type="presParOf" srcId="{3469E58E-84A6-EE43-83C3-D785088BF2D8}" destId="{1A9B8F62-7589-C84F-A505-0D0A0AC43C9F}" srcOrd="1" destOrd="0" presId="urn:microsoft.com/office/officeart/2009/layout/CircleArrowProcess"/>
    <dgm:cxn modelId="{2A816395-E4E9-3F4E-8456-3946515CB293}" type="presParOf" srcId="{3469E58E-84A6-EE43-83C3-D785088BF2D8}" destId="{0431C1E4-AAA1-DD4C-BAE6-FC1DF2A328CC}" srcOrd="2" destOrd="0" presId="urn:microsoft.com/office/officeart/2009/layout/CircleArrowProcess"/>
    <dgm:cxn modelId="{CA4DDCD7-F7DF-1344-A774-D8A4DF27C045}" type="presParOf" srcId="{0431C1E4-AAA1-DD4C-BAE6-FC1DF2A328CC}" destId="{65BD4D6B-A4C7-7D42-877E-F648D068C742}" srcOrd="0" destOrd="0" presId="urn:microsoft.com/office/officeart/2009/layout/CircleArrowProcess"/>
    <dgm:cxn modelId="{174F7033-D4F6-D549-A443-4BDB8F111C50}" type="presParOf" srcId="{3469E58E-84A6-EE43-83C3-D785088BF2D8}" destId="{C286244F-E179-4D43-A4B6-17CA321159A6}" srcOrd="3" destOrd="0" presId="urn:microsoft.com/office/officeart/2009/layout/CircleArrowProcess"/>
    <dgm:cxn modelId="{05B63FFB-D1B6-5842-B182-A47EC637487B}" type="presParOf" srcId="{3469E58E-84A6-EE43-83C3-D785088BF2D8}" destId="{1E39861D-907E-704F-B7D0-D4D91D80EEA8}" srcOrd="4" destOrd="0" presId="urn:microsoft.com/office/officeart/2009/layout/CircleArrowProcess"/>
    <dgm:cxn modelId="{3ACA0218-ABCF-7142-B19B-9F87105A75BA}" type="presParOf" srcId="{1E39861D-907E-704F-B7D0-D4D91D80EEA8}" destId="{D1997E4A-DB7D-BE47-A382-B7C1F726CE83}" srcOrd="0" destOrd="0" presId="urn:microsoft.com/office/officeart/2009/layout/CircleArrowProcess"/>
    <dgm:cxn modelId="{96713CD9-5145-4948-96F5-53CD40653C49}" type="presParOf" srcId="{3469E58E-84A6-EE43-83C3-D785088BF2D8}" destId="{BD07291C-C269-F148-A79D-DC5E25380D26}" srcOrd="5" destOrd="0" presId="urn:microsoft.com/office/officeart/2009/layout/CircleArrowProcess"/>
    <dgm:cxn modelId="{7BA614AC-116F-E044-9CA2-FB77993F36C2}" type="presParOf" srcId="{3469E58E-84A6-EE43-83C3-D785088BF2D8}" destId="{33FCDBF8-E74B-D349-98F0-AA91D6B632A6}" srcOrd="6" destOrd="0" presId="urn:microsoft.com/office/officeart/2009/layout/CircleArrowProcess"/>
    <dgm:cxn modelId="{EC9A56DB-D575-9C48-B65B-3C1111750EE2}" type="presParOf" srcId="{33FCDBF8-E74B-D349-98F0-AA91D6B632A6}" destId="{9381FF77-68E9-8B4F-BBEC-FDE3F68857C0}" srcOrd="0" destOrd="0" presId="urn:microsoft.com/office/officeart/2009/layout/CircleArrowProcess"/>
    <dgm:cxn modelId="{C4B2B811-7F59-A54C-A1AE-768301599AEE}" type="presParOf" srcId="{3469E58E-84A6-EE43-83C3-D785088BF2D8}" destId="{196561F2-191E-3546-B38B-04E1B163DE4F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082A-3216-8843-82E7-D589F30EF0F3}">
      <dsp:nvSpPr>
        <dsp:cNvPr id="0" name=""/>
        <dsp:cNvSpPr/>
      </dsp:nvSpPr>
      <dsp:spPr>
        <a:xfrm>
          <a:off x="4665342" y="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B8F62-7589-C84F-A505-0D0A0AC43C9F}">
      <dsp:nvSpPr>
        <dsp:cNvPr id="0" name=""/>
        <dsp:cNvSpPr/>
      </dsp:nvSpPr>
      <dsp:spPr>
        <a:xfrm>
          <a:off x="5027587" y="593957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Write code quickly</a:t>
          </a:r>
        </a:p>
      </dsp:txBody>
      <dsp:txXfrm>
        <a:off x="5027587" y="593957"/>
        <a:ext cx="915616" cy="457760"/>
      </dsp:txXfrm>
    </dsp:sp>
    <dsp:sp modelId="{65BD4D6B-A4C7-7D42-877E-F648D068C742}">
      <dsp:nvSpPr>
        <dsp:cNvPr id="0" name=""/>
        <dsp:cNvSpPr/>
      </dsp:nvSpPr>
      <dsp:spPr>
        <a:xfrm>
          <a:off x="4209534" y="942934"/>
          <a:ext cx="1640722" cy="1640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6244F-E179-4D43-A4B6-17CA321159A6}">
      <dsp:nvSpPr>
        <dsp:cNvPr id="0" name=""/>
        <dsp:cNvSpPr/>
      </dsp:nvSpPr>
      <dsp:spPr>
        <a:xfrm>
          <a:off x="4569933" y="1538633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Validate code works</a:t>
          </a:r>
        </a:p>
      </dsp:txBody>
      <dsp:txXfrm>
        <a:off x="4569933" y="1538633"/>
        <a:ext cx="915616" cy="457760"/>
      </dsp:txXfrm>
    </dsp:sp>
    <dsp:sp modelId="{D1997E4A-DB7D-BE47-A382-B7C1F726CE83}">
      <dsp:nvSpPr>
        <dsp:cNvPr id="0" name=""/>
        <dsp:cNvSpPr/>
      </dsp:nvSpPr>
      <dsp:spPr>
        <a:xfrm>
          <a:off x="4665342" y="188935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291C-C269-F148-A79D-DC5E25380D26}">
      <dsp:nvSpPr>
        <dsp:cNvPr id="0" name=""/>
        <dsp:cNvSpPr/>
      </dsp:nvSpPr>
      <dsp:spPr>
        <a:xfrm>
          <a:off x="5027587" y="2483308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 the code</a:t>
          </a:r>
        </a:p>
      </dsp:txBody>
      <dsp:txXfrm>
        <a:off x="5027587" y="2483308"/>
        <a:ext cx="915616" cy="457760"/>
      </dsp:txXfrm>
    </dsp:sp>
    <dsp:sp modelId="{9381FF77-68E9-8B4F-BBEC-FDE3F68857C0}">
      <dsp:nvSpPr>
        <dsp:cNvPr id="0" name=""/>
        <dsp:cNvSpPr/>
      </dsp:nvSpPr>
      <dsp:spPr>
        <a:xfrm>
          <a:off x="4326487" y="2941069"/>
          <a:ext cx="1409587" cy="141026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561F2-191E-3546-B38B-04E1B163DE4F}">
      <dsp:nvSpPr>
        <dsp:cNvPr id="0" name=""/>
        <dsp:cNvSpPr/>
      </dsp:nvSpPr>
      <dsp:spPr>
        <a:xfrm>
          <a:off x="4569933" y="3427984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Validate it still works</a:t>
          </a:r>
        </a:p>
      </dsp:txBody>
      <dsp:txXfrm>
        <a:off x="4569933" y="3427984"/>
        <a:ext cx="915616" cy="45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A685E-7517-417A-A910-E5ED6AF9FF12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FE7B0-111D-47E7-9199-BAB3160D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4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1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 fresh new developer should be able to read and understand the code</a:t>
            </a:r>
          </a:p>
          <a:p>
            <a:endParaRPr lang="en-US" dirty="0"/>
          </a:p>
          <a:p>
            <a:r>
              <a:rPr lang="en-US" dirty="0"/>
              <a:t>Implementing new changes shouldn’t be scary</a:t>
            </a:r>
          </a:p>
          <a:p>
            <a:endParaRPr lang="en-US" dirty="0"/>
          </a:p>
          <a:p>
            <a:r>
              <a:rPr lang="en-US" dirty="0"/>
              <a:t>The code should “read like a poem” – which I don’t agree with because I don’t understand poems</a:t>
            </a:r>
          </a:p>
          <a:p>
            <a:endParaRPr lang="en-US" dirty="0"/>
          </a:p>
          <a:p>
            <a:r>
              <a:rPr lang="en-US" dirty="0"/>
              <a:t>It should just be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5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bad code, we often talk about code smell …. But what is code smell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bad code is the code you write once, and then don’t know how to maintain later</a:t>
            </a:r>
          </a:p>
          <a:p>
            <a:endParaRPr lang="en-US" dirty="0"/>
          </a:p>
          <a:p>
            <a:r>
              <a:rPr lang="en-US" dirty="0"/>
              <a:t>”But I don’t know how to write clean code”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3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+mn-lt"/>
              </a:rPr>
              <a:t>No one writes stink free code in the first attempt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Repeat as many times as needed</a:t>
            </a:r>
          </a:p>
          <a:p>
            <a:endParaRPr lang="en-US" dirty="0"/>
          </a:p>
          <a:p>
            <a:r>
              <a:rPr lang="en-US" dirty="0"/>
              <a:t>…One smell we didn’t cover before…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3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worst code smell you can have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code repeats itself; it means that making even a small change require a lot of changes</a:t>
            </a:r>
          </a:p>
          <a:p>
            <a:endParaRPr lang="en-US" dirty="0"/>
          </a:p>
          <a:p>
            <a:r>
              <a:rPr lang="en-US" dirty="0"/>
              <a:t>I had a teacher that used to say “Wisdom's way is repetition”</a:t>
            </a:r>
          </a:p>
          <a:p>
            <a:endParaRPr lang="en-US" dirty="0"/>
          </a:p>
          <a:p>
            <a:r>
              <a:rPr lang="en-US" dirty="0"/>
              <a:t>Don’t repeat yourself </a:t>
            </a:r>
            <a:r>
              <a:rPr lang="en-US" b="1" dirty="0"/>
              <a:t>three times - </a:t>
            </a:r>
            <a:r>
              <a:rPr lang="en-US" dirty="0"/>
              <a:t>Edin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interfaces that must be implemented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bad?</a:t>
            </a:r>
          </a:p>
          <a:p>
            <a:endParaRPr lang="en-US" dirty="0"/>
          </a:p>
          <a:p>
            <a:r>
              <a:rPr lang="en-US" dirty="0"/>
              <a:t>Two methods that have a lot of very similar code</a:t>
            </a:r>
          </a:p>
          <a:p>
            <a:endParaRPr lang="en-US" dirty="0"/>
          </a:p>
          <a:p>
            <a:r>
              <a:rPr lang="en-US" dirty="0"/>
              <a:t>A lot of repetition</a:t>
            </a:r>
          </a:p>
          <a:p>
            <a:endParaRPr lang="en-US" dirty="0"/>
          </a:p>
          <a:p>
            <a:r>
              <a:rPr lang="en-US" dirty="0"/>
              <a:t>Usage of type any</a:t>
            </a:r>
          </a:p>
          <a:p>
            <a:endParaRPr lang="en-US" dirty="0"/>
          </a:p>
          <a:p>
            <a:r>
              <a:rPr lang="en-US" dirty="0"/>
              <a:t>Not actually valid signature, I still need to parse the JSON, and return the </a:t>
            </a:r>
            <a:r>
              <a:rPr lang="en-US" dirty="0" err="1"/>
              <a:t>d.results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wanted to implement paging it would only be a single place to implement</a:t>
            </a:r>
          </a:p>
          <a:p>
            <a:endParaRPr lang="en-US" dirty="0"/>
          </a:p>
          <a:p>
            <a:r>
              <a:rPr lang="en-US" dirty="0"/>
              <a:t>Would still not work, as we’re not looking for </a:t>
            </a:r>
            <a:r>
              <a:rPr lang="en-US" dirty="0" err="1"/>
              <a:t>data.value</a:t>
            </a:r>
            <a:r>
              <a:rPr lang="en-US" dirty="0"/>
              <a:t>, but rather </a:t>
            </a:r>
            <a:r>
              <a:rPr lang="en-US" dirty="0" err="1"/>
              <a:t>data.d.results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Url</a:t>
            </a:r>
            <a:r>
              <a:rPr lang="en-US" dirty="0"/>
              <a:t> encoding – what happens when a country has a &amp;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modern languages have built in handling for common things</a:t>
            </a:r>
          </a:p>
          <a:p>
            <a:endParaRPr lang="en-US" dirty="0"/>
          </a:p>
          <a:p>
            <a:r>
              <a:rPr lang="en-US" dirty="0"/>
              <a:t>URL encoding, Date formatting (you don’t need </a:t>
            </a:r>
            <a:r>
              <a:rPr lang="en-US" dirty="0" err="1"/>
              <a:t>moment.js</a:t>
            </a:r>
            <a:r>
              <a:rPr lang="en-US" dirty="0"/>
              <a:t>, date-</a:t>
            </a:r>
            <a:r>
              <a:rPr lang="en-US" dirty="0" err="1"/>
              <a:t>fns</a:t>
            </a:r>
            <a:r>
              <a:rPr lang="en-US" dirty="0"/>
              <a:t> or anything else)</a:t>
            </a:r>
          </a:p>
          <a:p>
            <a:endParaRPr lang="en-US" dirty="0"/>
          </a:p>
          <a:p>
            <a:r>
              <a:rPr lang="en-US" dirty="0"/>
              <a:t>It’s just about knowing where to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use of the URL object in JavaScript, to ensure proper encoding of your query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String concatenation is the second </a:t>
            </a:r>
            <a:r>
              <a:rPr lang="en-US" dirty="0" err="1"/>
              <a:t>paramater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Returning an array of items, not just the entire response body</a:t>
            </a:r>
          </a:p>
          <a:p>
            <a:endParaRPr lang="en-US" dirty="0"/>
          </a:p>
          <a:p>
            <a:r>
              <a:rPr lang="en-US" dirty="0"/>
              <a:t>Async away over </a:t>
            </a:r>
            <a:r>
              <a:rPr lang="en-US" dirty="0" err="1"/>
              <a:t>then.then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9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E734-32E8-9047-9B9A-60706B1114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259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Worst mistake I made in all of this</a:t>
            </a:r>
          </a:p>
          <a:p>
            <a:endParaRPr lang="en-US" dirty="0"/>
          </a:p>
          <a:p>
            <a:r>
              <a:rPr lang="en-US" dirty="0"/>
              <a:t>We developers don’t like to read docs</a:t>
            </a:r>
          </a:p>
          <a:p>
            <a:endParaRPr lang="en-US" dirty="0"/>
          </a:p>
          <a:p>
            <a:r>
              <a:rPr lang="en-US" dirty="0"/>
              <a:t>Sometimes other </a:t>
            </a:r>
            <a:r>
              <a:rPr lang="en-US" dirty="0" err="1"/>
              <a:t>devs</a:t>
            </a:r>
            <a:r>
              <a:rPr lang="en-US" dirty="0"/>
              <a:t> have read them for us … and written just what we need</a:t>
            </a:r>
          </a:p>
          <a:p>
            <a:endParaRPr lang="en-US" dirty="0"/>
          </a:p>
          <a:p>
            <a:r>
              <a:rPr lang="en-US" dirty="0" err="1"/>
              <a:t>PnPjs</a:t>
            </a:r>
            <a:r>
              <a:rPr lang="en-US" dirty="0"/>
              <a:t>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very clean – all our code has been compressed to just a few lines</a:t>
            </a:r>
          </a:p>
          <a:p>
            <a:endParaRPr lang="en-US"/>
          </a:p>
          <a:p>
            <a:r>
              <a:rPr lang="en-US"/>
              <a:t>Yes there’s still some repetition, but worse yet, there’s repeating orange code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Orange code is fragile – it’s like your IDE giving you a warning</a:t>
            </a:r>
          </a:p>
          <a:p>
            <a:endParaRPr lang="en-US" dirty="0"/>
          </a:p>
          <a:p>
            <a:r>
              <a:rPr lang="en-US" dirty="0"/>
              <a:t>Find and replace … really?</a:t>
            </a:r>
          </a:p>
          <a:p>
            <a:endParaRPr lang="en-US" dirty="0"/>
          </a:p>
          <a:p>
            <a:r>
              <a:rPr lang="en-US" dirty="0"/>
              <a:t>Next slide is </a:t>
            </a:r>
            <a:r>
              <a:rPr lang="en-US" dirty="0" err="1"/>
              <a:t>enums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01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one approach alternatives are:</a:t>
            </a:r>
          </a:p>
          <a:p>
            <a:br>
              <a:rPr lang="en-US"/>
            </a:br>
            <a:r>
              <a:rPr lang="en-US"/>
              <a:t>“Environment variables”</a:t>
            </a:r>
          </a:p>
          <a:p>
            <a:endParaRPr lang="en-US"/>
          </a:p>
          <a:p>
            <a:r>
              <a:rPr lang="en-US"/>
              <a:t>Property pane configuration</a:t>
            </a:r>
          </a:p>
          <a:p>
            <a:endParaRPr lang="en-US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12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47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made this out of spite of orange code</a:t>
            </a:r>
          </a:p>
          <a:p>
            <a:endParaRPr lang="en-US"/>
          </a:p>
          <a:p>
            <a:r>
              <a:rPr lang="en-US"/>
              <a:t>Only allows props that exist on your interface/class</a:t>
            </a:r>
          </a:p>
          <a:p>
            <a:endParaRPr lang="en-US"/>
          </a:p>
          <a:p>
            <a:r>
              <a:rPr lang="en-US"/>
              <a:t>Loads of supported field types</a:t>
            </a:r>
          </a:p>
          <a:p>
            <a:endParaRPr lang="en-US"/>
          </a:p>
          <a:p>
            <a:r>
              <a:rPr lang="en-US"/>
              <a:t>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01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queries</a:t>
            </a:r>
          </a:p>
          <a:p>
            <a:endParaRPr lang="en-US" dirty="0"/>
          </a:p>
          <a:p>
            <a:r>
              <a:rPr lang="en-US" dirty="0"/>
              <a:t>Look ups</a:t>
            </a:r>
          </a:p>
          <a:p>
            <a:endParaRPr lang="en-US" dirty="0"/>
          </a:p>
          <a:p>
            <a:r>
              <a:rPr lang="en-US" dirty="0"/>
              <a:t>In date range</a:t>
            </a:r>
          </a:p>
          <a:p>
            <a:endParaRPr lang="en-US" dirty="0"/>
          </a:p>
          <a:p>
            <a:r>
              <a:rPr lang="en-US" dirty="0"/>
              <a:t>In string array</a:t>
            </a:r>
          </a:p>
          <a:p>
            <a:endParaRPr lang="en-US" dirty="0"/>
          </a:p>
          <a:p>
            <a:r>
              <a:rPr lang="en-US" dirty="0"/>
              <a:t>Contains</a:t>
            </a:r>
          </a:p>
          <a:p>
            <a:endParaRPr lang="en-US" dirty="0"/>
          </a:p>
          <a:p>
            <a:r>
              <a:rPr lang="en-US" dirty="0"/>
              <a:t>Really any (except for Taxonomy fields)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80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+ F1 to fix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04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You’ll often see entire code blocks that’ve been commented out because “I might need it later” … git</a:t>
            </a:r>
          </a:p>
          <a:p>
            <a:endParaRPr lang="en-US"/>
          </a:p>
          <a:p>
            <a:r>
              <a:rPr lang="en-US"/>
              <a:t>The number of comments that don’t add anything to the code</a:t>
            </a:r>
          </a:p>
          <a:p>
            <a:endParaRPr lang="en-US"/>
          </a:p>
          <a:p>
            <a:r>
              <a:rPr lang="en-US"/>
              <a:t>Comments don’t match the code, they match the expectation when said code was written</a:t>
            </a:r>
          </a:p>
          <a:p>
            <a:endParaRPr lang="en-US"/>
          </a:p>
          <a:p>
            <a:r>
              <a:rPr lang="en-US"/>
              <a:t>How often do you change code and forget to update the comment</a:t>
            </a:r>
          </a:p>
          <a:p>
            <a:endParaRPr lang="en-US"/>
          </a:p>
          <a:p>
            <a:r>
              <a:rPr lang="en-US"/>
              <a:t>Ideally your code should express what you’re trying to write in a comment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Clarify why you’re calling a beta endpoint</a:t>
            </a:r>
          </a:p>
          <a:p>
            <a:endParaRPr lang="en-US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6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samples to the same thing, but the bottom one reads smoother</a:t>
            </a:r>
          </a:p>
          <a:p>
            <a:endParaRPr lang="en-US" dirty="0"/>
          </a:p>
          <a:p>
            <a:r>
              <a:rPr lang="en-US" dirty="0"/>
              <a:t>This is a small sample, but in a very large codebase there’s a lot of </a:t>
            </a:r>
            <a:r>
              <a:rPr lang="en-US" dirty="0" err="1"/>
              <a:t>Js</a:t>
            </a:r>
            <a:r>
              <a:rPr lang="en-US" dirty="0"/>
              <a:t> and Is to keep track off</a:t>
            </a:r>
          </a:p>
          <a:p>
            <a:endParaRPr lang="en-US" dirty="0"/>
          </a:p>
          <a:p>
            <a:r>
              <a:rPr lang="en-US" dirty="0"/>
              <a:t>You could use .reduce or similar to solve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9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had a lot of thoughts in my notepad – but the agenda is already packed with cool stuff – check out these other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Magic numbers will eventually lead to confusion – and requires context</a:t>
            </a:r>
          </a:p>
          <a:p>
            <a:endParaRPr lang="en-US"/>
          </a:p>
          <a:p>
            <a:r>
              <a:rPr lang="en-US"/>
              <a:t>VAT isn’t 25% everywhere</a:t>
            </a:r>
          </a:p>
          <a:p>
            <a:endParaRPr lang="en-US"/>
          </a:p>
          <a:p>
            <a:r>
              <a:rPr lang="en-US"/>
              <a:t>And my retirement age is expected to be 74, so I don’t consider 65 a senior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59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Arne pension – a new Danish pension system, where you can either be over the REIREMENT_AGE … or have worked for X number of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78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Hard to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context</a:t>
            </a:r>
            <a:endParaRPr lang="da-DK" dirty="0"/>
          </a:p>
          <a:p>
            <a:endParaRPr lang="da-DK" dirty="0"/>
          </a:p>
          <a:p>
            <a:r>
              <a:rPr lang="da-DK" dirty="0"/>
              <a:t>Using options is a </a:t>
            </a:r>
            <a:r>
              <a:rPr lang="da-DK" dirty="0" err="1"/>
              <a:t>great</a:t>
            </a:r>
            <a:r>
              <a:rPr lang="da-DK" dirty="0"/>
              <a:t> </a:t>
            </a:r>
            <a:r>
              <a:rPr lang="da-DK" dirty="0" err="1"/>
              <a:t>way</a:t>
            </a:r>
            <a:r>
              <a:rPr lang="da-DK" dirty="0"/>
              <a:t> to handle multiple options, so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end up with (true, false, false, true)</a:t>
            </a:r>
          </a:p>
          <a:p>
            <a:endParaRPr lang="da-DK" dirty="0"/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0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Else can cause confusion, is there another scenario?</a:t>
            </a:r>
          </a:p>
          <a:p>
            <a:endParaRPr lang="en-US" dirty="0"/>
          </a:p>
          <a:p>
            <a:r>
              <a:rPr lang="en-US" dirty="0"/>
              <a:t>Extra indentations and curly brackets to keep track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3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that’s been indented more than 2 times should be refactored EVERY TIME</a:t>
            </a:r>
          </a:p>
          <a:p>
            <a:endParaRPr lang="en-US" dirty="0"/>
          </a:p>
          <a:p>
            <a:r>
              <a:rPr lang="en-US" dirty="0"/>
              <a:t>Way more readable, and clean, but the errors are bad, let’s fix that on the next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09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 is our Exception</a:t>
            </a:r>
          </a:p>
          <a:p>
            <a:endParaRPr lang="en-US" dirty="0"/>
          </a:p>
          <a:p>
            <a:r>
              <a:rPr lang="en-US" dirty="0" err="1"/>
              <a:t>Buttom</a:t>
            </a:r>
            <a:r>
              <a:rPr lang="en-US" dirty="0"/>
              <a:t> is the API returning an error</a:t>
            </a:r>
          </a:p>
          <a:p>
            <a:endParaRPr lang="en-US" dirty="0"/>
          </a:p>
          <a:p>
            <a:r>
              <a:rPr lang="en-US" dirty="0"/>
              <a:t>Top right is us catching it, using </a:t>
            </a:r>
            <a:r>
              <a:rPr lang="en-US" dirty="0" err="1"/>
              <a:t>instanceof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95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starting with an emoji, or other symbol</a:t>
            </a:r>
          </a:p>
          <a:p>
            <a:endParaRPr lang="en-US" dirty="0"/>
          </a:p>
          <a:p>
            <a:r>
              <a:rPr lang="en-US" dirty="0"/>
              <a:t>Data-component will bleed through to the DOM, and quickly help you identify where things break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92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long methods into smaller reusable segments</a:t>
            </a:r>
          </a:p>
          <a:p>
            <a:r>
              <a:rPr lang="en-US" dirty="0"/>
              <a:t>Increases readability</a:t>
            </a:r>
          </a:p>
          <a:p>
            <a:r>
              <a:rPr lang="en-US" dirty="0"/>
              <a:t>Increases reusability</a:t>
            </a:r>
          </a:p>
          <a:p>
            <a:r>
              <a:rPr lang="en-US" dirty="0"/>
              <a:t>Provides a faster overview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24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 Bob claims 0 parameters is the ideal amount, I don’t agree, but the less I have to look at, the better</a:t>
            </a:r>
          </a:p>
          <a:p>
            <a:endParaRPr lang="en-US" dirty="0"/>
          </a:p>
          <a:p>
            <a:r>
              <a:rPr lang="en-US" dirty="0"/>
              <a:t>Options are good, defaults are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28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Intl namespace – also know as </a:t>
            </a:r>
            <a:r>
              <a:rPr lang="en-US" b="0" i="0">
                <a:solidFill>
                  <a:srgbClr val="1B1B1B"/>
                </a:solidFill>
                <a:effectLst/>
                <a:latin typeface="Inter"/>
              </a:rPr>
              <a:t>internationalization</a:t>
            </a:r>
          </a:p>
          <a:p>
            <a:endParaRPr lang="en-US" b="0" i="0">
              <a:solidFill>
                <a:srgbClr val="1B1B1B"/>
              </a:solidFill>
              <a:effectLst/>
              <a:latin typeface="Inter"/>
            </a:endParaRPr>
          </a:p>
          <a:p>
            <a:r>
              <a:rPr lang="en-US" b="0" i="0">
                <a:solidFill>
                  <a:srgbClr val="1B1B1B"/>
                </a:solidFill>
                <a:effectLst/>
                <a:latin typeface="Inter"/>
              </a:rPr>
              <a:t>Can help you a long way with things like date formatting, </a:t>
            </a:r>
            <a:r>
              <a:rPr lang="en-US" b="0" i="0" err="1">
                <a:solidFill>
                  <a:srgbClr val="1B1B1B"/>
                </a:solidFill>
                <a:effectLst/>
                <a:latin typeface="Inter"/>
              </a:rPr>
              <a:t>numberformatting</a:t>
            </a:r>
            <a:r>
              <a:rPr lang="en-US" b="0" i="0">
                <a:solidFill>
                  <a:srgbClr val="1B1B1B"/>
                </a:solidFill>
                <a:effectLst/>
                <a:latin typeface="Inter"/>
              </a:rPr>
              <a:t>, especially when bi-lingual</a:t>
            </a:r>
          </a:p>
          <a:p>
            <a:endParaRPr lang="en-US" b="0" i="0">
              <a:solidFill>
                <a:srgbClr val="1B1B1B"/>
              </a:solidFill>
              <a:effectLst/>
              <a:latin typeface="Inter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6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Code is opinionated, I tried to gather opinions from some of the people I know have been writing code for longer than me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These folks have looked over the slides, provided feedback, these are still my opinions, but weighed with what these amazing folks have added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26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Ternary operator is the question mark used as an if else</a:t>
            </a:r>
          </a:p>
          <a:p>
            <a:endParaRPr lang="en-US" dirty="0"/>
          </a:p>
          <a:p>
            <a:r>
              <a:rPr lang="en-US" dirty="0"/>
              <a:t>They very quickly become hard to keep track off</a:t>
            </a:r>
          </a:p>
          <a:p>
            <a:endParaRPr lang="en-US" dirty="0"/>
          </a:p>
          <a:p>
            <a:r>
              <a:rPr lang="en-US" dirty="0"/>
              <a:t>Notice the triple !!! – this can help highlight to other </a:t>
            </a:r>
            <a:r>
              <a:rPr lang="en-US" dirty="0" err="1"/>
              <a:t>devs</a:t>
            </a:r>
            <a:r>
              <a:rPr lang="en-US" dirty="0"/>
              <a:t> what your </a:t>
            </a:r>
            <a:r>
              <a:rPr lang="en-US" dirty="0" err="1"/>
              <a:t>intetion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6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about how it reads 6 months down the line, when you’re no longer in the same state of mind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1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Famous for writing books on software development</a:t>
            </a:r>
          </a:p>
          <a:p>
            <a:endParaRPr lang="en-US"/>
          </a:p>
          <a:p>
            <a:r>
              <a:rPr lang="en-US"/>
              <a:t>Original signers of Manifesto for Agile Software Development</a:t>
            </a:r>
          </a:p>
          <a:p>
            <a:endParaRPr lang="en-US"/>
          </a:p>
          <a:p>
            <a:r>
              <a:rPr lang="en-US"/>
              <a:t>Says a lot about code, it can be written in a million different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54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many ways … the book is like me 😅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Written in a tone of “this is the only true way to do X” – despite foreword having different tone</a:t>
            </a:r>
          </a:p>
          <a:p>
            <a:endParaRPr lang="en-US" dirty="0"/>
          </a:p>
          <a:p>
            <a:r>
              <a:rPr lang="en-US" dirty="0"/>
              <a:t>IMO – Not for beginners, but really good for Juniors, who’re capable of picking through it, and choosing what they find useful</a:t>
            </a:r>
          </a:p>
          <a:p>
            <a:endParaRPr lang="en-US" dirty="0"/>
          </a:p>
          <a:p>
            <a:r>
              <a:rPr lang="en-US" dirty="0"/>
              <a:t>Really good at getting you to start thinking about better ways to write code</a:t>
            </a:r>
            <a:br>
              <a:rPr lang="en-US" dirty="0">
                <a:cs typeface="+mn-lt"/>
              </a:rPr>
            </a:br>
            <a:br>
              <a:rPr lang="en-US" dirty="0">
                <a:latin typeface="Aptos"/>
              </a:rPr>
            </a:br>
            <a:r>
              <a:rPr lang="en-US" dirty="0"/>
              <a:t>Recently reread it, and now again with different 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 in top right, get out your phones and get a picture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Both come highly recommend, and are both newer than clean code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"A Philosophy of Software Design" by John Ousterhout. (2018 – 10 years never)</a:t>
            </a:r>
          </a:p>
          <a:p>
            <a:r>
              <a:rPr lang="en-US" dirty="0"/>
              <a:t>“The Art of Readable Code” - Trevor Foucher, Dustin Boswell (2011 – 3 years never)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If </a:t>
            </a:r>
            <a:r>
              <a:rPr lang="da-DK" dirty="0" err="1"/>
              <a:t>my</a:t>
            </a:r>
            <a:r>
              <a:rPr lang="da-DK" dirty="0"/>
              <a:t> solution </a:t>
            </a:r>
            <a:r>
              <a:rPr lang="da-DK" dirty="0" err="1"/>
              <a:t>works</a:t>
            </a:r>
            <a:r>
              <a:rPr lang="da-DK" dirty="0"/>
              <a:t>, </a:t>
            </a:r>
            <a:r>
              <a:rPr lang="da-DK" dirty="0" err="1"/>
              <a:t>what</a:t>
            </a:r>
            <a:r>
              <a:rPr lang="da-DK" dirty="0"/>
              <a:t> is the problem?</a:t>
            </a:r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FE7B0-111D-47E7-9199-BAB3160D81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360D390-6DCC-4328-87A2-A3B4EF27EC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7009" y="-1"/>
            <a:ext cx="511499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856EE-100E-49CB-9354-1EF68070E4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463" y="2081799"/>
            <a:ext cx="4130040" cy="1651609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3D5C-05FA-468F-973E-A7C04EF2C3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462" y="3884072"/>
            <a:ext cx="4130039" cy="7032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YOUR NAME – THIS IS ACTUALLY IMPORTANT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5BA2B53-C96B-4DF9-AE32-450D157F6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462" y="4776201"/>
            <a:ext cx="4130039" cy="1200790"/>
          </a:xfrm>
        </p:spPr>
        <p:txBody>
          <a:bodyPr wrap="square" lIns="90000" r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/>
              <a:t>ALL YOUR AWESOME TITLES AND AWARDS  TO BE COMPLETELY PROUD 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B293-46F8-6E3C-ED75-9C9343C0158E}"/>
              </a:ext>
            </a:extLst>
          </p:cNvPr>
          <p:cNvSpPr txBox="1"/>
          <p:nvPr userDrawn="1"/>
        </p:nvSpPr>
        <p:spPr>
          <a:xfrm>
            <a:off x="2506599" y="422916"/>
            <a:ext cx="4341803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7200">
                <a:solidFill>
                  <a:srgbClr val="A5416F"/>
                </a:solidFill>
              </a:rPr>
              <a:t>ECS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C91D7-F983-79CC-EEB3-EB0854FFF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224"/>
          <a:stretch/>
        </p:blipFill>
        <p:spPr>
          <a:xfrm>
            <a:off x="7090822" y="-1"/>
            <a:ext cx="511499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78F788-5B9A-FB41-2631-2DC6E7C5A3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2" y="-35637"/>
            <a:ext cx="2117436" cy="21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E2849C7-C1C5-813D-3C81-0CBC0B175A59}"/>
              </a:ext>
            </a:extLst>
          </p:cNvPr>
          <p:cNvSpPr/>
          <p:nvPr userDrawn="1"/>
        </p:nvSpPr>
        <p:spPr>
          <a:xfrm>
            <a:off x="5606473" y="0"/>
            <a:ext cx="1016000" cy="6834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6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160" y="1984376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7280" y="1984375"/>
            <a:ext cx="1914776" cy="188658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D3E3B3-C60E-4827-A30C-21085A704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3080" y="4073374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139803-E5B1-4539-9181-9248509AA8F5}"/>
              </a:ext>
            </a:extLst>
          </p:cNvPr>
          <p:cNvSpPr/>
          <p:nvPr userDrawn="1"/>
        </p:nvSpPr>
        <p:spPr>
          <a:xfrm>
            <a:off x="828040" y="4296104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F01C1B97-1487-4C58-ABF4-206F9E92D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200" y="4073373"/>
            <a:ext cx="1914776" cy="18865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84248"/>
            <a:ext cx="7086600" cy="3281362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In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gravida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sem. </a:t>
            </a:r>
            <a:r>
              <a:rPr lang="en-US" err="1"/>
              <a:t>Aliquam</a:t>
            </a:r>
            <a:r>
              <a:rPr lang="en-US"/>
              <a:t> tempus </a:t>
            </a:r>
            <a:r>
              <a:rPr lang="en-US" err="1"/>
              <a:t>venenatis</a:t>
            </a:r>
            <a:r>
              <a:rPr lang="en-US"/>
              <a:t> ligula,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Nunc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sed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86725" y="1984375"/>
            <a:ext cx="3281363" cy="3281363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8FC5F-48D3-2F6F-BFAF-1E80E02BF506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227802-0B1E-2248-5F4F-AD5F0A0C2F52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F692FC-37B3-FCCC-0D09-030D3BFB0EA2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951F85-05F9-B38D-636F-604AB7D13EFB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4D2AC1-5D63-1682-FFDA-83DE38F8E6CF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3A06CE-CD19-455C-43F0-12DA8D14A55D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2898" y="2108554"/>
            <a:ext cx="4935982" cy="3281362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In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gravida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sem. </a:t>
            </a:r>
            <a:r>
              <a:rPr lang="en-US" err="1"/>
              <a:t>Aliquam</a:t>
            </a:r>
            <a:r>
              <a:rPr lang="en-US"/>
              <a:t> tempus </a:t>
            </a:r>
            <a:r>
              <a:rPr lang="en-US" err="1"/>
              <a:t>venenatis</a:t>
            </a:r>
            <a:r>
              <a:rPr lang="en-US"/>
              <a:t> ligula,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Nunc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sed vestibulum.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5139436" cy="131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8960" y="1984375"/>
            <a:ext cx="3712210" cy="22523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9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160" y="1984376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7280" y="1984375"/>
            <a:ext cx="1914776" cy="188658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D3E3B3-C60E-4827-A30C-21085A704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3080" y="4073374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139803-E5B1-4539-9181-9248509AA8F5}"/>
              </a:ext>
            </a:extLst>
          </p:cNvPr>
          <p:cNvSpPr/>
          <p:nvPr userDrawn="1"/>
        </p:nvSpPr>
        <p:spPr>
          <a:xfrm>
            <a:off x="828040" y="4296104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F01C1B97-1487-4C58-ABF4-206F9E92D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200" y="4073373"/>
            <a:ext cx="1914776" cy="18865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99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170688" y="176784"/>
            <a:ext cx="11826240" cy="6486144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352" y="445008"/>
            <a:ext cx="6632448" cy="58338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3904" y="445008"/>
            <a:ext cx="4114800" cy="4181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6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7569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7136637" y="1739160"/>
            <a:ext cx="4784035" cy="4931271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1268" y="2877430"/>
            <a:ext cx="4328160" cy="14795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1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5B02940-EF80-4D7B-A478-9B4F535D5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1268" y="2182104"/>
            <a:ext cx="4328160" cy="41571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" panose="020B0506050203000203" pitchFamily="34" charset="0"/>
              </a:defRPr>
            </a:lvl1pPr>
          </a:lstStyle>
          <a:p>
            <a:pPr lvl="0"/>
            <a:r>
              <a:rPr lang="en-US"/>
              <a:t>DUIS LACINIA JUSTO VENENATIS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F0628-E990-4F5D-B7FF-53D0744844BE}"/>
              </a:ext>
            </a:extLst>
          </p:cNvPr>
          <p:cNvGrpSpPr/>
          <p:nvPr userDrawn="1"/>
        </p:nvGrpSpPr>
        <p:grpSpPr>
          <a:xfrm>
            <a:off x="8656927" y="2567528"/>
            <a:ext cx="1089660" cy="65378"/>
            <a:chOff x="3965945" y="1385354"/>
            <a:chExt cx="4572000" cy="79107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CFB9A8-8191-489B-AC50-41975228315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A85C0B-2F31-4919-BE9E-9F25A0CF10B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D45A22-0137-40E3-A13D-A2FAEB6786B5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29712D-45C0-4758-89C4-282EC508AF9E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7E8191-9FA8-4F3C-8D34-D76133FE926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</p:grpSp>
    </p:spTree>
    <p:extLst>
      <p:ext uri="{BB962C8B-B14F-4D97-AF65-F5344CB8AC3E}">
        <p14:creationId xmlns:p14="http://schemas.microsoft.com/office/powerpoint/2010/main" val="36002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170688" y="176784"/>
            <a:ext cx="11826240" cy="6486144"/>
          </a:xfrm>
          <a:prstGeom prst="rect">
            <a:avLst/>
          </a:prstGeom>
          <a:solidFill>
            <a:srgbClr val="66C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352" y="445008"/>
            <a:ext cx="6632448" cy="58338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3904" y="445008"/>
            <a:ext cx="4114800" cy="4181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0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7569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7136637" y="1739160"/>
            <a:ext cx="4784035" cy="4931271"/>
          </a:xfrm>
          <a:prstGeom prst="rect">
            <a:avLst/>
          </a:prstGeom>
          <a:solidFill>
            <a:srgbClr val="66C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1268" y="2877430"/>
            <a:ext cx="4328160" cy="14795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1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5B02940-EF80-4D7B-A478-9B4F535D5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1268" y="2182104"/>
            <a:ext cx="4328160" cy="41571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" panose="020B0506050203000203" pitchFamily="34" charset="0"/>
              </a:defRPr>
            </a:lvl1pPr>
          </a:lstStyle>
          <a:p>
            <a:pPr lvl="0"/>
            <a:r>
              <a:rPr lang="en-US"/>
              <a:t>DUIS LACINIA JUSTO VENENATIS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F0628-E990-4F5D-B7FF-53D0744844BE}"/>
              </a:ext>
            </a:extLst>
          </p:cNvPr>
          <p:cNvGrpSpPr/>
          <p:nvPr userDrawn="1"/>
        </p:nvGrpSpPr>
        <p:grpSpPr>
          <a:xfrm>
            <a:off x="8656927" y="2567528"/>
            <a:ext cx="1089660" cy="65378"/>
            <a:chOff x="3965945" y="1385354"/>
            <a:chExt cx="4572000" cy="79107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CFB9A8-8191-489B-AC50-41975228315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A85C0B-2F31-4919-BE9E-9F25A0CF10B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D45A22-0137-40E3-A13D-A2FAEB6786B5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29712D-45C0-4758-89C4-282EC508AF9E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7E8191-9FA8-4F3C-8D34-D76133FE926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</p:grpSp>
    </p:spTree>
    <p:extLst>
      <p:ext uri="{BB962C8B-B14F-4D97-AF65-F5344CB8AC3E}">
        <p14:creationId xmlns:p14="http://schemas.microsoft.com/office/powerpoint/2010/main" val="34493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170688" y="176784"/>
            <a:ext cx="11826240" cy="6486144"/>
          </a:xfrm>
          <a:prstGeom prst="rect">
            <a:avLst/>
          </a:prstGeom>
          <a:solidFill>
            <a:srgbClr val="005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352" y="445008"/>
            <a:ext cx="6632448" cy="58338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3904" y="445008"/>
            <a:ext cx="4114800" cy="4181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7569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7136637" y="1739160"/>
            <a:ext cx="4784035" cy="4931271"/>
          </a:xfrm>
          <a:prstGeom prst="rect">
            <a:avLst/>
          </a:prstGeom>
          <a:solidFill>
            <a:srgbClr val="005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1268" y="2877430"/>
            <a:ext cx="4328160" cy="14795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1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Duis lacinia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a, </a:t>
            </a:r>
            <a:r>
              <a:rPr lang="en-US" err="1"/>
              <a:t>dapibus</a:t>
            </a:r>
            <a:r>
              <a:rPr lang="en-US"/>
              <a:t> diam. Nam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in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. Proin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5B02940-EF80-4D7B-A478-9B4F535D5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1268" y="2182104"/>
            <a:ext cx="4328160" cy="41571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" panose="020B0506050203000203" pitchFamily="34" charset="0"/>
              </a:defRPr>
            </a:lvl1pPr>
          </a:lstStyle>
          <a:p>
            <a:pPr lvl="0"/>
            <a:r>
              <a:rPr lang="en-US"/>
              <a:t>DUIS LACINIA JUSTO VENENATIS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F0628-E990-4F5D-B7FF-53D0744844BE}"/>
              </a:ext>
            </a:extLst>
          </p:cNvPr>
          <p:cNvGrpSpPr/>
          <p:nvPr userDrawn="1"/>
        </p:nvGrpSpPr>
        <p:grpSpPr>
          <a:xfrm>
            <a:off x="8656927" y="2567528"/>
            <a:ext cx="1089660" cy="65378"/>
            <a:chOff x="3965945" y="1385354"/>
            <a:chExt cx="4572000" cy="79107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CFB9A8-8191-489B-AC50-41975228315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A85C0B-2F31-4919-BE9E-9F25A0CF10B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D45A22-0137-40E3-A13D-A2FAEB6786B5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29712D-45C0-4758-89C4-282EC508AF9E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7E8191-9FA8-4F3C-8D34-D76133FE926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</p:grpSp>
    </p:spTree>
    <p:extLst>
      <p:ext uri="{BB962C8B-B14F-4D97-AF65-F5344CB8AC3E}">
        <p14:creationId xmlns:p14="http://schemas.microsoft.com/office/powerpoint/2010/main" val="290124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5D02-6277-4F9B-93AE-B21BB6A3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69624-FDBC-40B6-BB40-902C8442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48548F-4D3C-476D-A28E-A74F19C62575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F9FE06-F113-404D-AA5B-4FDCE9A38D76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D0AA15-4390-4325-A234-A5DAA591D55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6BB0A4-6FC9-41D3-9B44-481A37F4EC71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95E59B-6D21-4D41-8A45-D2838CB83564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03CA89-E476-4C25-993F-0522EF8F08F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E3A2-8118-E8B7-D83D-DB72BD2B8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AA067-B467-34D7-4527-AE946BC5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8C62-B01D-79B5-2513-E97C1A05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5C2C-9ABB-5E41-8A38-FE45BF3D0635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F68-23F2-D47A-2E10-D7D857D5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B5BC7-1F37-9CF9-9D7F-F932CBD7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678-EF63-1C4D-BEF9-4EFC0B612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0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25B1-0A1B-4B61-ABF1-3CDC6D081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3DA6A-ED7F-475F-9D76-3C4A4A7FB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238E9-2340-4B0F-A71A-E338B1F35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6EDFBF-331E-B78F-9070-EF090659633D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27335-35BD-910A-0AFE-1C143D36B80B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E84B66-41A5-0BEA-F853-F2F7FA6250FD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09EF0F-BBE1-FC78-880D-BF957F7F8C82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9B13D9-912B-182F-EE47-5B5AE829C7F3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B723E2-2FF2-DA32-636B-9E4035DAEFF5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2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D2C5-201A-4F9D-9E4F-F7B564128E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69B7E-ECEC-4E2B-BCB2-1B5D7B36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02559-CC7C-46E8-B3B9-F4DCC801A7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C2C98-DE00-47D2-908D-F1DCD3A56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D86282-58A5-40B3-92A7-820EBEC34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005"/>
            <a:ext cx="10515600" cy="476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D2D68-FD7E-152C-E3CB-A5163106CEFE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9B1F5D-29AA-73AA-1545-166B022FDA3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B4F356-5EF5-4023-C204-07DD1C07750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C7F192-1DD8-C685-3285-1B41F0D7D529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D19994-CD26-9E46-7C02-5C30C915D1D1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05260-1268-DD05-C542-BC16628FCABC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2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8E6F-A48F-489C-96FE-69BE83317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trike="noStrike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E7E8CE-E3D0-FE1D-87B3-C95099037F09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19F9B2-0C73-6FCA-41B0-861E597EA7DE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E4D1E-9374-25B2-DB32-FAC75EC249F2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E651BD-CF10-EF5F-ACF9-03F4C884CA79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1A8E5D-6FB6-92F9-99EF-E20BA3530DAA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F7152-00C6-6932-C771-F38AD00F554E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0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8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6F95D7-0296-42E3-83DA-5650D9C4F0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9938" cy="434657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0A5CF1-A64A-414D-974B-13D96AF7DAD6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72560" y="4034522"/>
            <a:ext cx="4246880" cy="598487"/>
          </a:xfrm>
          <a:solidFill>
            <a:schemeClr val="tx1">
              <a:alpha val="62745"/>
            </a:schemeClr>
          </a:solidFill>
        </p:spPr>
        <p:txBody>
          <a:bodyPr anchor="ctr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C31BF9-E874-4A83-8E6F-2701829FD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043" y="4831779"/>
            <a:ext cx="10983913" cy="899429"/>
          </a:xfrm>
        </p:spPr>
        <p:txBody>
          <a:bodyPr anchor="ctr" anchorCtr="0">
            <a:normAutofit/>
          </a:bodyPr>
          <a:lstStyle>
            <a:lvl1pPr algn="ctr">
              <a:buNone/>
              <a:defRPr sz="3600">
                <a:latin typeface="IBM Plex Sans Condensed Medium" panose="020B0606050203000203" pitchFamily="34" charset="0"/>
              </a:defRPr>
            </a:lvl1pPr>
          </a:lstStyle>
          <a:p>
            <a:pPr lvl="0"/>
            <a:r>
              <a:rPr lang="de-DE"/>
              <a:t>INSERT SECTION HEADER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8288F2-483E-DF41-8E63-115DB421DD55}"/>
              </a:ext>
            </a:extLst>
          </p:cNvPr>
          <p:cNvGrpSpPr/>
          <p:nvPr userDrawn="1"/>
        </p:nvGrpSpPr>
        <p:grpSpPr>
          <a:xfrm>
            <a:off x="5551169" y="6216412"/>
            <a:ext cx="1089660" cy="65378"/>
            <a:chOff x="3965945" y="1385354"/>
            <a:chExt cx="4572000" cy="79107"/>
          </a:xfrm>
          <a:solidFill>
            <a:schemeClr val="accent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6C6727-F20B-E594-EC88-F65CC2AC101C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AAC09A-81D0-2FF9-DB7F-8161C10143C7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DEC56-16F9-B675-C4C4-71D7CD925A27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A20B00-AF98-BD4A-CCEF-98E80978EB2A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BA821-2B09-EFDC-8BF8-7DF86922E0F3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84248"/>
            <a:ext cx="7086600" cy="3281362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In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gravida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sem. </a:t>
            </a:r>
            <a:r>
              <a:rPr lang="en-US" err="1"/>
              <a:t>Aliquam</a:t>
            </a:r>
            <a:r>
              <a:rPr lang="en-US"/>
              <a:t> tempus </a:t>
            </a:r>
            <a:r>
              <a:rPr lang="en-US" err="1"/>
              <a:t>venenatis</a:t>
            </a:r>
            <a:r>
              <a:rPr lang="en-US"/>
              <a:t> ligula,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Nunc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sed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86725" y="1984375"/>
            <a:ext cx="3281363" cy="3281363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8FC5F-48D3-2F6F-BFAF-1E80E02BF506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227802-0B1E-2248-5F4F-AD5F0A0C2F52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F692FC-37B3-FCCC-0D09-030D3BFB0EA2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951F85-05F9-B38D-636F-604AB7D13EFB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4D2AC1-5D63-1682-FFDA-83DE38F8E6CF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3A06CE-CD19-455C-43F0-12DA8D14A55D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0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2898" y="2108554"/>
            <a:ext cx="4935982" cy="3281362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vel </a:t>
            </a:r>
            <a:r>
              <a:rPr lang="en-US" err="1"/>
              <a:t>dignissim</a:t>
            </a:r>
            <a:r>
              <a:rPr lang="en-US"/>
              <a:t> lorem. Maecenas et pharetra </a:t>
            </a:r>
            <a:r>
              <a:rPr lang="en-US" err="1"/>
              <a:t>lectus</a:t>
            </a:r>
            <a:r>
              <a:rPr lang="en-US"/>
              <a:t>, sed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. In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gravida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sem. </a:t>
            </a:r>
            <a:r>
              <a:rPr lang="en-US" err="1"/>
              <a:t>Aliquam</a:t>
            </a:r>
            <a:r>
              <a:rPr lang="en-US"/>
              <a:t> tempus </a:t>
            </a:r>
            <a:r>
              <a:rPr lang="en-US" err="1"/>
              <a:t>venenatis</a:t>
            </a:r>
            <a:r>
              <a:rPr lang="en-US"/>
              <a:t> ligula,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ut.</a:t>
            </a:r>
            <a:r>
              <a:rPr lang="en-US"/>
              <a:t> Nunc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sed vestibulum.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5139436" cy="131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8960" y="1984375"/>
            <a:ext cx="3712210" cy="22523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2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85F8B-0A09-4C15-ABEC-8D1E016B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81A4-9E57-42A4-BF5A-3B78CAC5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329A20-93BD-2E32-C91B-51EB618439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50" y="41219"/>
            <a:ext cx="585499" cy="5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0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6" r:id="rId8"/>
    <p:sldLayoutId id="2147483658" r:id="rId9"/>
    <p:sldLayoutId id="2147483660" r:id="rId10"/>
    <p:sldLayoutId id="2147483663" r:id="rId11"/>
    <p:sldLayoutId id="2147483664" r:id="rId12"/>
    <p:sldLayoutId id="2147483665" r:id="rId13"/>
    <p:sldLayoutId id="2147483662" r:id="rId14"/>
    <p:sldLayoutId id="2147483659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IBM Plex Sans Condensed Medium" panose="020B0606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5416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16" Type="http://schemas.openxmlformats.org/officeDocument/2006/relationships/image" Target="../media/image17.png"/><Relationship Id="rId11" Type="http://schemas.openxmlformats.org/officeDocument/2006/relationships/image" Target="../media/image12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5" Type="http://schemas.openxmlformats.org/officeDocument/2006/relationships/image" Target="../media/image6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77" Type="http://schemas.openxmlformats.org/officeDocument/2006/relationships/image" Target="../media/image78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80" Type="http://schemas.openxmlformats.org/officeDocument/2006/relationships/image" Target="../media/image81.png"/><Relationship Id="rId85" Type="http://schemas.openxmlformats.org/officeDocument/2006/relationships/image" Target="../media/image86.jpe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67" Type="http://schemas.openxmlformats.org/officeDocument/2006/relationships/image" Target="../media/image68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83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81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76" Type="http://schemas.openxmlformats.org/officeDocument/2006/relationships/image" Target="../media/image77.png"/><Relationship Id="rId7" Type="http://schemas.openxmlformats.org/officeDocument/2006/relationships/image" Target="../media/image8.png"/><Relationship Id="rId71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30.pn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66" Type="http://schemas.openxmlformats.org/officeDocument/2006/relationships/image" Target="../media/image67.png"/><Relationship Id="rId61" Type="http://schemas.openxmlformats.org/officeDocument/2006/relationships/image" Target="../media/image62.png"/><Relationship Id="rId82" Type="http://schemas.openxmlformats.org/officeDocument/2006/relationships/image" Target="../media/image8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10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23D6-21F0-4DB3-BA2F-7681036DC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463" y="2081799"/>
            <a:ext cx="5407288" cy="1651609"/>
          </a:xfrm>
        </p:spPr>
        <p:txBody>
          <a:bodyPr/>
          <a:lstStyle/>
          <a:p>
            <a:r>
              <a:rPr lang="en-US" b="1" i="0" dirty="0">
                <a:solidFill>
                  <a:srgbClr val="A5406F"/>
                </a:solidFill>
                <a:effectLst/>
                <a:latin typeface="IBM Plex Sans" panose="020B0503050203000203" pitchFamily="34" charset="0"/>
              </a:rPr>
              <a:t>From Code Villain to SPFx Hero</a:t>
            </a:r>
            <a:r>
              <a:rPr lang="en-US" b="1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 SPFx Best Practices for Sustainable Solutions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4C6B3-5FE3-4389-A405-D19DD486D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5406F"/>
                </a:solidFill>
              </a:rPr>
              <a:t>Dan Toft</a:t>
            </a:r>
          </a:p>
        </p:txBody>
      </p:sp>
      <p:pic>
        <p:nvPicPr>
          <p:cNvPr id="12" name="Picture 1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C5D9E5B-AFA6-E17D-D5A8-3F24F3F8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07" y="5102256"/>
            <a:ext cx="228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3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6EE9-4758-9417-761D-49DEB271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0FB3A6-51EF-EBE0-A451-52BA3D4CC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Why does it matter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6B28263-76CE-910F-3931-3CA28F0E33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9F661-6184-8688-66DA-1A785FB3B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Clean Code</a:t>
            </a:r>
          </a:p>
        </p:txBody>
      </p:sp>
    </p:spTree>
    <p:extLst>
      <p:ext uri="{BB962C8B-B14F-4D97-AF65-F5344CB8AC3E}">
        <p14:creationId xmlns:p14="http://schemas.microsoft.com/office/powerpoint/2010/main" val="320806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E319-EC1B-B114-85DD-A6CA9A41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Clean Code - Why does it matter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2FE05-32C2-6EB6-EBA2-7B2443E41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8"/>
            <a:ext cx="6073816" cy="3281362"/>
          </a:xfrm>
        </p:spPr>
        <p:txBody>
          <a:bodyPr/>
          <a:lstStyle/>
          <a:p>
            <a:r>
              <a:rPr lang="en-US" dirty="0"/>
              <a:t>Clean code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Maintainable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Also, by people who didn’t write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Easily extensible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“Self-explanatory”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Reads the way it executes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No unintended side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A person cleaning a computer screen&#10;&#10;AI-generated content may be incorrect.">
            <a:extLst>
              <a:ext uri="{FF2B5EF4-FFF2-40B4-BE49-F238E27FC236}">
                <a16:creationId xmlns:a16="http://schemas.microsoft.com/office/drawing/2014/main" id="{73E26AFA-427F-6CE6-852F-DAE7F2808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7254519" y="1787857"/>
            <a:ext cx="4099281" cy="4099281"/>
          </a:xfrm>
        </p:spPr>
      </p:pic>
    </p:spTree>
    <p:extLst>
      <p:ext uri="{BB962C8B-B14F-4D97-AF65-F5344CB8AC3E}">
        <p14:creationId xmlns:p14="http://schemas.microsoft.com/office/powerpoint/2010/main" val="122131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012C-4F7A-590F-37F6-6DE84B33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0A4B54-913A-902F-8F24-367F1F88F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What is bad code?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E4D21D6-39A6-5AFB-FF39-2F38644EB0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CA211-D48F-77F2-8D30-2AA8FD663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Code smell</a:t>
            </a:r>
          </a:p>
        </p:txBody>
      </p:sp>
    </p:spTree>
    <p:extLst>
      <p:ext uri="{BB962C8B-B14F-4D97-AF65-F5344CB8AC3E}">
        <p14:creationId xmlns:p14="http://schemas.microsoft.com/office/powerpoint/2010/main" val="359923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4816-5AD0-F8A2-DFF6-DD911ADE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code smells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2B1CB-EC87-0E3B-1472-1F042FD28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8"/>
            <a:ext cx="7086600" cy="39749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It’s hard to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Fragile - Small changes cascade breaking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Immobile – Code cannot be reused without high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Opacity – the code is hard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Full of bad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“Orange”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Untyped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Long methods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F22B660B-3319-857A-3997-CEF1BD36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04" y="1500448"/>
            <a:ext cx="3345296" cy="42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mera outline">
            <a:extLst>
              <a:ext uri="{FF2B5EF4-FFF2-40B4-BE49-F238E27FC236}">
                <a16:creationId xmlns:a16="http://schemas.microsoft.com/office/drawing/2014/main" id="{B75FC1CB-BEE0-B3FF-89EA-EADAB5997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5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04FE-D4DF-F5CC-F648-F6618302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keeping code clean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35222A-3879-52EB-7172-8E003AD1D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6674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" descr="Camera outline">
            <a:extLst>
              <a:ext uri="{FF2B5EF4-FFF2-40B4-BE49-F238E27FC236}">
                <a16:creationId xmlns:a16="http://schemas.microsoft.com/office/drawing/2014/main" id="{B8BBC532-220C-D3FE-FF1B-68D167FDEE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7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96BE-E905-12E3-7386-D6E299D3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</p:spPr>
        <p:txBody>
          <a:bodyPr anchor="ctr">
            <a:normAutofit/>
          </a:bodyPr>
          <a:lstStyle/>
          <a:p>
            <a:r>
              <a:rPr lang="en-US"/>
              <a:t>Code Smell – Repetition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E36A9-07E8-81DA-786D-A3F9305D8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IBM Plex Sans Condensed Light" panose="020B0406050203000203" pitchFamily="34" charset="0"/>
              </a:rPr>
              <a:t>Methods that look alike can almost always be simplified into something more “coherent”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IBM Plex Sans Condensed Light" panose="020B0406050203000203" pitchFamily="34" charset="0"/>
              </a:rPr>
              <a:t>Repetition also means potentially making the same mistake over and over</a:t>
            </a:r>
          </a:p>
          <a:p>
            <a:pPr marL="285750" indent="-285750">
              <a:buFontTx/>
              <a:buChar char="-"/>
            </a:pPr>
            <a:endParaRPr lang="en-US">
              <a:latin typeface="IBM Plex Sans Condensed Light" panose="020B0406050203000203" pitchFamily="34" charset="0"/>
            </a:endParaRPr>
          </a:p>
        </p:txBody>
      </p:sp>
      <p:pic>
        <p:nvPicPr>
          <p:cNvPr id="2050" name="Picture 2" descr="WTF per Minute – commadot.com">
            <a:extLst>
              <a:ext uri="{FF2B5EF4-FFF2-40B4-BE49-F238E27FC236}">
                <a16:creationId xmlns:a16="http://schemas.microsoft.com/office/drawing/2014/main" id="{7D7C9509-93B4-6053-1D90-1131FDEF4B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961628"/>
            <a:ext cx="5181600" cy="40793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3705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ED49-2FDA-DA0B-2B1A-2D480101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Code repetition</a:t>
            </a:r>
          </a:p>
        </p:txBody>
      </p:sp>
      <p:pic>
        <p:nvPicPr>
          <p:cNvPr id="6" name="Content Placeholder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8591832E-551B-A3B0-7DD9-BD649E11B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26" y="2764715"/>
            <a:ext cx="6956614" cy="2086984"/>
          </a:xfrm>
        </p:spPr>
      </p:pic>
      <p:pic>
        <p:nvPicPr>
          <p:cNvPr id="9" name="Content Placeholder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6AC633C-386C-D49C-405D-7ADFA5A64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6" y="2274331"/>
            <a:ext cx="4056529" cy="30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7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C4A9-4EF1-6507-E876-418B9ACB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</p:spPr>
        <p:txBody>
          <a:bodyPr anchor="ctr">
            <a:normAutofit/>
          </a:bodyPr>
          <a:lstStyle/>
          <a:p>
            <a:r>
              <a:rPr lang="en-US"/>
              <a:t>The </a:t>
            </a:r>
            <a:r>
              <a:rPr lang="en-US" err="1"/>
              <a:t>Github</a:t>
            </a:r>
            <a:r>
              <a:rPr lang="en-US"/>
              <a:t> Copilot implementation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90B6DCA-DF2D-9576-D84D-A256DAB54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343"/>
            <a:ext cx="10515600" cy="3811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61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4B07-7D38-ECFA-939D-31BF238C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“Trim the fat”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771FC-26CF-828F-1DA1-30990468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145879"/>
            <a:ext cx="10515600" cy="3710829"/>
          </a:xfrm>
        </p:spPr>
      </p:pic>
    </p:spTree>
    <p:extLst>
      <p:ext uri="{BB962C8B-B14F-4D97-AF65-F5344CB8AC3E}">
        <p14:creationId xmlns:p14="http://schemas.microsoft.com/office/powerpoint/2010/main" val="301016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E699-BFD8-17F2-62E3-8528643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levering the language you’re using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64FBA-D75B-8989-7D92-48B4EA860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Using type “any”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Most programing language have native tools to handle many common ”problems”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URL Encoding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Date formatting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Number formatting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String concatenation</a:t>
            </a:r>
          </a:p>
        </p:txBody>
      </p:sp>
      <p:pic>
        <p:nvPicPr>
          <p:cNvPr id="2050" name="Picture 2" descr="This is not a drill . . . . . #funny #meme #memes #funnyshirt #memeshirt  #tshirt #tshirts #notadrill">
            <a:extLst>
              <a:ext uri="{FF2B5EF4-FFF2-40B4-BE49-F238E27FC236}">
                <a16:creationId xmlns:a16="http://schemas.microsoft.com/office/drawing/2014/main" id="{9F92B776-5D6A-BB89-8956-379EB4CEEF9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63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D88751C-1A10-031F-A9C5-E7139125C69D}"/>
              </a:ext>
            </a:extLst>
          </p:cNvPr>
          <p:cNvSpPr/>
          <p:nvPr/>
        </p:nvSpPr>
        <p:spPr>
          <a:xfrm>
            <a:off x="43947" y="55894"/>
            <a:ext cx="12215848" cy="24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5815A609-9023-382E-7A03-E7CCE5A6B320}"/>
              </a:ext>
            </a:extLst>
          </p:cNvPr>
          <p:cNvSpPr/>
          <p:nvPr/>
        </p:nvSpPr>
        <p:spPr>
          <a:xfrm>
            <a:off x="-23848" y="4500154"/>
            <a:ext cx="12215848" cy="24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7B67209-EE41-DDB0-5B19-27A3DCAD59EF}"/>
              </a:ext>
            </a:extLst>
          </p:cNvPr>
          <p:cNvSpPr/>
          <p:nvPr/>
        </p:nvSpPr>
        <p:spPr>
          <a:xfrm>
            <a:off x="-11924" y="3216448"/>
            <a:ext cx="12215848" cy="24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C0BBD2D-5FD2-F365-1D2C-0DC70A4C8F93}"/>
              </a:ext>
            </a:extLst>
          </p:cNvPr>
          <p:cNvSpPr/>
          <p:nvPr/>
        </p:nvSpPr>
        <p:spPr>
          <a:xfrm>
            <a:off x="-23848" y="1950162"/>
            <a:ext cx="12215848" cy="24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DCC25C8F-F774-FCE5-CB79-C74460D39A9B}"/>
              </a:ext>
            </a:extLst>
          </p:cNvPr>
          <p:cNvSpPr/>
          <p:nvPr/>
        </p:nvSpPr>
        <p:spPr>
          <a:xfrm>
            <a:off x="-23848" y="1122713"/>
            <a:ext cx="12215848" cy="24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BBE02-A3DC-C7E9-5E6D-C39058AD0F72}"/>
              </a:ext>
            </a:extLst>
          </p:cNvPr>
          <p:cNvSpPr txBox="1"/>
          <p:nvPr/>
        </p:nvSpPr>
        <p:spPr>
          <a:xfrm>
            <a:off x="2105236" y="42244"/>
            <a:ext cx="1366080" cy="276999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Myriad Pro" panose="020B0503030403020204" pitchFamily="34" charset="0"/>
              </a:rPr>
              <a:t>Premium Partner</a:t>
            </a:r>
          </a:p>
        </p:txBody>
      </p:sp>
      <p:pic>
        <p:nvPicPr>
          <p:cNvPr id="1026" name="Picture 2" descr="Photo of Microsoft">
            <a:extLst>
              <a:ext uri="{FF2B5EF4-FFF2-40B4-BE49-F238E27FC236}">
                <a16:creationId xmlns:a16="http://schemas.microsoft.com/office/drawing/2014/main" id="{A8889CCD-F16F-786E-742A-5B7DC554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37" y="320947"/>
            <a:ext cx="1476829" cy="7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4317E-F559-9E79-51CE-29E41E4AF4A6}"/>
              </a:ext>
            </a:extLst>
          </p:cNvPr>
          <p:cNvSpPr txBox="1"/>
          <p:nvPr/>
        </p:nvSpPr>
        <p:spPr>
          <a:xfrm>
            <a:off x="5434367" y="50301"/>
            <a:ext cx="1435008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Premium Sponsor</a:t>
            </a:r>
          </a:p>
        </p:txBody>
      </p:sp>
      <p:pic>
        <p:nvPicPr>
          <p:cNvPr id="1028" name="Picture 4" descr="Photo of Experts Inside AG">
            <a:extLst>
              <a:ext uri="{FF2B5EF4-FFF2-40B4-BE49-F238E27FC236}">
                <a16:creationId xmlns:a16="http://schemas.microsoft.com/office/drawing/2014/main" id="{C03D73E9-5ED0-468B-607F-240B1D2A8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7" y="335761"/>
            <a:ext cx="1390178" cy="72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F7842-8C56-0CA1-BC7D-9BADA6957A71}"/>
              </a:ext>
            </a:extLst>
          </p:cNvPr>
          <p:cNvSpPr txBox="1"/>
          <p:nvPr/>
        </p:nvSpPr>
        <p:spPr>
          <a:xfrm>
            <a:off x="5459969" y="1123943"/>
            <a:ext cx="143981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Diamond Sponsor</a:t>
            </a:r>
          </a:p>
        </p:txBody>
      </p:sp>
      <p:pic>
        <p:nvPicPr>
          <p:cNvPr id="1030" name="Picture 6" descr="Photo of ShareGate">
            <a:extLst>
              <a:ext uri="{FF2B5EF4-FFF2-40B4-BE49-F238E27FC236}">
                <a16:creationId xmlns:a16="http://schemas.microsoft.com/office/drawing/2014/main" id="{155E6798-B2ED-6D8A-5155-9871982F1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531" y="1328590"/>
            <a:ext cx="1265985" cy="6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of dox42">
            <a:extLst>
              <a:ext uri="{FF2B5EF4-FFF2-40B4-BE49-F238E27FC236}">
                <a16:creationId xmlns:a16="http://schemas.microsoft.com/office/drawing/2014/main" id="{69AB3B0C-CDBB-6BD6-279B-B7314B97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02" y="1384792"/>
            <a:ext cx="1097186" cy="57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of Lightning Tools">
            <a:extLst>
              <a:ext uri="{FF2B5EF4-FFF2-40B4-BE49-F238E27FC236}">
                <a16:creationId xmlns:a16="http://schemas.microsoft.com/office/drawing/2014/main" id="{3F11D98D-5825-D248-46F9-1B2B34CC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325" y="1347892"/>
            <a:ext cx="1267373" cy="6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 of AURUM">
            <a:extLst>
              <a:ext uri="{FF2B5EF4-FFF2-40B4-BE49-F238E27FC236}">
                <a16:creationId xmlns:a16="http://schemas.microsoft.com/office/drawing/2014/main" id="{F6D326C5-C034-5740-8567-D55C4028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50" y="1347685"/>
            <a:ext cx="1265985" cy="6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to of Docusign">
            <a:extLst>
              <a:ext uri="{FF2B5EF4-FFF2-40B4-BE49-F238E27FC236}">
                <a16:creationId xmlns:a16="http://schemas.microsoft.com/office/drawing/2014/main" id="{A3F40BA1-91C5-6E21-38CA-BC9E898F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0" y="1347318"/>
            <a:ext cx="1265985" cy="6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90473-6FD0-58F8-0CE7-2DBB75D308E5}"/>
              </a:ext>
            </a:extLst>
          </p:cNvPr>
          <p:cNvSpPr txBox="1"/>
          <p:nvPr/>
        </p:nvSpPr>
        <p:spPr>
          <a:xfrm>
            <a:off x="5464430" y="1944062"/>
            <a:ext cx="1434047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Platinum Sponsor</a:t>
            </a:r>
          </a:p>
        </p:txBody>
      </p:sp>
      <p:pic>
        <p:nvPicPr>
          <p:cNvPr id="1040" name="Picture 16" descr="Photo of CoreView">
            <a:extLst>
              <a:ext uri="{FF2B5EF4-FFF2-40B4-BE49-F238E27FC236}">
                <a16:creationId xmlns:a16="http://schemas.microsoft.com/office/drawing/2014/main" id="{988E716C-58B4-F69E-1245-E1C8F72B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939" y="2050866"/>
            <a:ext cx="1458686" cy="7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oto of glueckkanja">
            <a:extLst>
              <a:ext uri="{FF2B5EF4-FFF2-40B4-BE49-F238E27FC236}">
                <a16:creationId xmlns:a16="http://schemas.microsoft.com/office/drawing/2014/main" id="{48B467D6-DF6D-7A93-3694-401AAF48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69" y="2037119"/>
            <a:ext cx="1450974" cy="76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hoto of Nordcloud">
            <a:extLst>
              <a:ext uri="{FF2B5EF4-FFF2-40B4-BE49-F238E27FC236}">
                <a16:creationId xmlns:a16="http://schemas.microsoft.com/office/drawing/2014/main" id="{40589352-0EE8-8F45-74E1-4407524C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4" b="17194"/>
          <a:stretch/>
        </p:blipFill>
        <p:spPr bwMode="auto">
          <a:xfrm>
            <a:off x="3095595" y="2681149"/>
            <a:ext cx="1452283" cy="5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hoto of Xylos">
            <a:extLst>
              <a:ext uri="{FF2B5EF4-FFF2-40B4-BE49-F238E27FC236}">
                <a16:creationId xmlns:a16="http://schemas.microsoft.com/office/drawing/2014/main" id="{3146AB32-4943-7705-6354-524A1F1D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57" y="2757335"/>
            <a:ext cx="763474" cy="4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hoto of ITENOS">
            <a:extLst>
              <a:ext uri="{FF2B5EF4-FFF2-40B4-BE49-F238E27FC236}">
                <a16:creationId xmlns:a16="http://schemas.microsoft.com/office/drawing/2014/main" id="{4D0500C4-13EC-44C4-843F-5DA9E9E3F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167" y="2126888"/>
            <a:ext cx="1338833" cy="70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hoto of Nintex">
            <a:extLst>
              <a:ext uri="{FF2B5EF4-FFF2-40B4-BE49-F238E27FC236}">
                <a16:creationId xmlns:a16="http://schemas.microsoft.com/office/drawing/2014/main" id="{A5EF172D-DF48-E65C-5A2E-713C6A43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27" y="2671920"/>
            <a:ext cx="1030449" cy="5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hoto of AvePoint">
            <a:extLst>
              <a:ext uri="{FF2B5EF4-FFF2-40B4-BE49-F238E27FC236}">
                <a16:creationId xmlns:a16="http://schemas.microsoft.com/office/drawing/2014/main" id="{C0231282-82A3-F398-F09C-23801837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61" y="1954609"/>
            <a:ext cx="1759415" cy="92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hoto of Jabra">
            <a:extLst>
              <a:ext uri="{FF2B5EF4-FFF2-40B4-BE49-F238E27FC236}">
                <a16:creationId xmlns:a16="http://schemas.microsoft.com/office/drawing/2014/main" id="{B8828722-FFCA-F72F-F100-4B1DD85D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8" y="2565776"/>
            <a:ext cx="1453368" cy="76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hoto of Syskit">
            <a:extLst>
              <a:ext uri="{FF2B5EF4-FFF2-40B4-BE49-F238E27FC236}">
                <a16:creationId xmlns:a16="http://schemas.microsoft.com/office/drawing/2014/main" id="{C2AB524E-2C39-E646-0DAC-8DDAF06A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778" y="2675039"/>
            <a:ext cx="1076985" cy="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hoto of EmpowerID">
            <a:extLst>
              <a:ext uri="{FF2B5EF4-FFF2-40B4-BE49-F238E27FC236}">
                <a16:creationId xmlns:a16="http://schemas.microsoft.com/office/drawing/2014/main" id="{19D43BDE-D522-12EB-DC9D-867CC09A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51" y="2101143"/>
            <a:ext cx="1264817" cy="6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hoto of Rencore">
            <a:extLst>
              <a:ext uri="{FF2B5EF4-FFF2-40B4-BE49-F238E27FC236}">
                <a16:creationId xmlns:a16="http://schemas.microsoft.com/office/drawing/2014/main" id="{E84B24B8-BCCE-4385-995E-D73712FF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5" y="2609202"/>
            <a:ext cx="1293759" cy="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hoto of q.beyond AG">
            <a:extLst>
              <a:ext uri="{FF2B5EF4-FFF2-40B4-BE49-F238E27FC236}">
                <a16:creationId xmlns:a16="http://schemas.microsoft.com/office/drawing/2014/main" id="{BF8350BF-6AC3-2B4B-7300-04C5AA577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2"/>
          <a:stretch/>
        </p:blipFill>
        <p:spPr bwMode="auto">
          <a:xfrm>
            <a:off x="6099046" y="2644680"/>
            <a:ext cx="1195719" cy="47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 of Capgemini">
            <a:extLst>
              <a:ext uri="{FF2B5EF4-FFF2-40B4-BE49-F238E27FC236}">
                <a16:creationId xmlns:a16="http://schemas.microsoft.com/office/drawing/2014/main" id="{B0C51D32-5ED7-E66C-7EED-312BCCFF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59" y="2058539"/>
            <a:ext cx="1521008" cy="79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hoto of Nutanix">
            <a:extLst>
              <a:ext uri="{FF2B5EF4-FFF2-40B4-BE49-F238E27FC236}">
                <a16:creationId xmlns:a16="http://schemas.microsoft.com/office/drawing/2014/main" id="{0AA79FE5-076D-ABCB-A304-0101A016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26" y="2614066"/>
            <a:ext cx="1303604" cy="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Photo of Involv Intranet">
            <a:extLst>
              <a:ext uri="{FF2B5EF4-FFF2-40B4-BE49-F238E27FC236}">
                <a16:creationId xmlns:a16="http://schemas.microsoft.com/office/drawing/2014/main" id="{43B3442F-44A9-00A9-CFD7-C7517B8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722" y="2029659"/>
            <a:ext cx="1478024" cy="7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EB814-FBAF-3203-8E00-9BBCEA5D755B}"/>
              </a:ext>
            </a:extLst>
          </p:cNvPr>
          <p:cNvSpPr txBox="1"/>
          <p:nvPr/>
        </p:nvSpPr>
        <p:spPr>
          <a:xfrm>
            <a:off x="5599988" y="3209206"/>
            <a:ext cx="1133644" cy="27699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Gold Sponsor</a:t>
            </a:r>
          </a:p>
        </p:txBody>
      </p:sp>
      <p:pic>
        <p:nvPicPr>
          <p:cNvPr id="1072" name="Picture 48" descr="Photo of Red Hat">
            <a:extLst>
              <a:ext uri="{FF2B5EF4-FFF2-40B4-BE49-F238E27FC236}">
                <a16:creationId xmlns:a16="http://schemas.microsoft.com/office/drawing/2014/main" id="{E53DEDAA-92E4-7B3D-7D99-9615A059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27" y="3929540"/>
            <a:ext cx="968812" cy="5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hoto of Protiviti">
            <a:extLst>
              <a:ext uri="{FF2B5EF4-FFF2-40B4-BE49-F238E27FC236}">
                <a16:creationId xmlns:a16="http://schemas.microsoft.com/office/drawing/2014/main" id="{84E24C63-80E0-C07B-8EE7-6156ED61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13" y="3942614"/>
            <a:ext cx="1072937" cy="5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hoto of BCC">
            <a:extLst>
              <a:ext uri="{FF2B5EF4-FFF2-40B4-BE49-F238E27FC236}">
                <a16:creationId xmlns:a16="http://schemas.microsoft.com/office/drawing/2014/main" id="{6B1360F4-38EF-AE22-F6FD-606F2C4E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56" y="3430362"/>
            <a:ext cx="1078549" cy="56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hoto of SquaredUp">
            <a:extLst>
              <a:ext uri="{FF2B5EF4-FFF2-40B4-BE49-F238E27FC236}">
                <a16:creationId xmlns:a16="http://schemas.microsoft.com/office/drawing/2014/main" id="{F91BE414-5919-4AD2-2B7F-BE22D846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14" y="3809513"/>
            <a:ext cx="1435409" cy="7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hoto of skybow AG">
            <a:extLst>
              <a:ext uri="{FF2B5EF4-FFF2-40B4-BE49-F238E27FC236}">
                <a16:creationId xmlns:a16="http://schemas.microsoft.com/office/drawing/2014/main" id="{1D836F8E-C3A1-71DB-48B0-1BC0393E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90" y="3876590"/>
            <a:ext cx="1039272" cy="5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hoto of Gamma Communications">
            <a:extLst>
              <a:ext uri="{FF2B5EF4-FFF2-40B4-BE49-F238E27FC236}">
                <a16:creationId xmlns:a16="http://schemas.microsoft.com/office/drawing/2014/main" id="{6F7BF7C8-21F8-F358-5C8D-2CE75A01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984" y="3455676"/>
            <a:ext cx="968812" cy="5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hoto of TimeFleX Solutions">
            <a:extLst>
              <a:ext uri="{FF2B5EF4-FFF2-40B4-BE49-F238E27FC236}">
                <a16:creationId xmlns:a16="http://schemas.microsoft.com/office/drawing/2014/main" id="{12AB22C6-72F3-5D48-13B4-132A81FA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5845" y="5942866"/>
            <a:ext cx="87083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hoto of Poly">
            <a:extLst>
              <a:ext uri="{FF2B5EF4-FFF2-40B4-BE49-F238E27FC236}">
                <a16:creationId xmlns:a16="http://schemas.microsoft.com/office/drawing/2014/main" id="{3E8E3A75-4E1A-6DA6-16E4-515C6070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3732" y="6152964"/>
            <a:ext cx="87083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hoto of 365Tribe">
            <a:extLst>
              <a:ext uri="{FF2B5EF4-FFF2-40B4-BE49-F238E27FC236}">
                <a16:creationId xmlns:a16="http://schemas.microsoft.com/office/drawing/2014/main" id="{FD46FB7F-CC86-B305-C16B-A2A14F9E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" y="3508791"/>
            <a:ext cx="903375" cy="4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hoto of UDS Systems">
            <a:extLst>
              <a:ext uri="{FF2B5EF4-FFF2-40B4-BE49-F238E27FC236}">
                <a16:creationId xmlns:a16="http://schemas.microsoft.com/office/drawing/2014/main" id="{9338EB52-4205-6F02-78D6-EBADF5357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465" y="3957135"/>
            <a:ext cx="905865" cy="4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hoto of BindTuning">
            <a:extLst>
              <a:ext uri="{FF2B5EF4-FFF2-40B4-BE49-F238E27FC236}">
                <a16:creationId xmlns:a16="http://schemas.microsoft.com/office/drawing/2014/main" id="{7BFE7721-283A-92FE-39E2-8C37D9B9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23" y="3471459"/>
            <a:ext cx="921882" cy="4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hoto of Visionet">
            <a:extLst>
              <a:ext uri="{FF2B5EF4-FFF2-40B4-BE49-F238E27FC236}">
                <a16:creationId xmlns:a16="http://schemas.microsoft.com/office/drawing/2014/main" id="{F35666C6-25D8-447D-81C3-247C21C0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799" y="3942614"/>
            <a:ext cx="798761" cy="4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hoto of d.velop AG">
            <a:extLst>
              <a:ext uri="{FF2B5EF4-FFF2-40B4-BE49-F238E27FC236}">
                <a16:creationId xmlns:a16="http://schemas.microsoft.com/office/drawing/2014/main" id="{8D49C9AF-CE9F-85F8-B6B4-6BC9773A6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83" y="3481299"/>
            <a:ext cx="824161" cy="43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hoto of DEKOM x Neat">
            <a:extLst>
              <a:ext uri="{FF2B5EF4-FFF2-40B4-BE49-F238E27FC236}">
                <a16:creationId xmlns:a16="http://schemas.microsoft.com/office/drawing/2014/main" id="{29C55E43-9408-77CB-93A0-224C5614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25" y="3333311"/>
            <a:ext cx="1446404" cy="75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hoto of Dstny">
            <a:extLst>
              <a:ext uri="{FF2B5EF4-FFF2-40B4-BE49-F238E27FC236}">
                <a16:creationId xmlns:a16="http://schemas.microsoft.com/office/drawing/2014/main" id="{81A47D45-D3B6-F0A3-7B0C-7592A4EC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20" y="3513272"/>
            <a:ext cx="790774" cy="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Photo of BlueCallom Enterprise Workflow Intelligence">
            <a:extLst>
              <a:ext uri="{FF2B5EF4-FFF2-40B4-BE49-F238E27FC236}">
                <a16:creationId xmlns:a16="http://schemas.microsoft.com/office/drawing/2014/main" id="{8EB48F3B-1FA6-D140-F668-9B5E9409C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04" y="3396154"/>
            <a:ext cx="1068106" cy="55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Photo of LoopUp">
            <a:extLst>
              <a:ext uri="{FF2B5EF4-FFF2-40B4-BE49-F238E27FC236}">
                <a16:creationId xmlns:a16="http://schemas.microsoft.com/office/drawing/2014/main" id="{F85BFC82-7050-4B45-C970-F3B47021E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33" y="3980745"/>
            <a:ext cx="903375" cy="4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Photo of ClickShare by Barco">
            <a:extLst>
              <a:ext uri="{FF2B5EF4-FFF2-40B4-BE49-F238E27FC236}">
                <a16:creationId xmlns:a16="http://schemas.microsoft.com/office/drawing/2014/main" id="{D52FA4DB-E00F-341C-11B9-FB6FD862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71" y="3371654"/>
            <a:ext cx="1266675" cy="6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8" descr="Photo of U2U">
            <a:extLst>
              <a:ext uri="{FF2B5EF4-FFF2-40B4-BE49-F238E27FC236}">
                <a16:creationId xmlns:a16="http://schemas.microsoft.com/office/drawing/2014/main" id="{7CC33BEC-A5A4-B186-D904-C3241E56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77" y="3983278"/>
            <a:ext cx="804265" cy="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8EBCB5-ECF7-9A83-0441-8D0ED639CA74}"/>
              </a:ext>
            </a:extLst>
          </p:cNvPr>
          <p:cNvSpPr txBox="1"/>
          <p:nvPr/>
        </p:nvSpPr>
        <p:spPr>
          <a:xfrm>
            <a:off x="5580791" y="4493487"/>
            <a:ext cx="119308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Silver Sponsor</a:t>
            </a:r>
          </a:p>
        </p:txBody>
      </p:sp>
      <p:pic>
        <p:nvPicPr>
          <p:cNvPr id="1114" name="Picture 90">
            <a:extLst>
              <a:ext uri="{FF2B5EF4-FFF2-40B4-BE49-F238E27FC236}">
                <a16:creationId xmlns:a16="http://schemas.microsoft.com/office/drawing/2014/main" id="{B7E68CCF-1902-E9E4-A370-26EC46AD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20" y="4812542"/>
            <a:ext cx="711714" cy="3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Photo of panagenda">
            <a:extLst>
              <a:ext uri="{FF2B5EF4-FFF2-40B4-BE49-F238E27FC236}">
                <a16:creationId xmlns:a16="http://schemas.microsoft.com/office/drawing/2014/main" id="{30A626C4-88C0-1645-0DF6-0C6B57B26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45" y="4604760"/>
            <a:ext cx="1232998" cy="64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Photo of OnTime Group Calendar">
            <a:extLst>
              <a:ext uri="{FF2B5EF4-FFF2-40B4-BE49-F238E27FC236}">
                <a16:creationId xmlns:a16="http://schemas.microsoft.com/office/drawing/2014/main" id="{E3A5A9DB-610A-18E0-0B40-B5C11AD42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65" y="4754329"/>
            <a:ext cx="989828" cy="51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Photo of Apvee Solutions">
            <a:extLst>
              <a:ext uri="{FF2B5EF4-FFF2-40B4-BE49-F238E27FC236}">
                <a16:creationId xmlns:a16="http://schemas.microsoft.com/office/drawing/2014/main" id="{AE844145-0AD1-9E59-4076-F67E68FD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7" y="4782411"/>
            <a:ext cx="936776" cy="4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Photo of Brandplane">
            <a:extLst>
              <a:ext uri="{FF2B5EF4-FFF2-40B4-BE49-F238E27FC236}">
                <a16:creationId xmlns:a16="http://schemas.microsoft.com/office/drawing/2014/main" id="{3154F7F3-8519-62A0-99EB-B2613709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19" y="4657893"/>
            <a:ext cx="1343555" cy="70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Photo of PointFire">
            <a:extLst>
              <a:ext uri="{FF2B5EF4-FFF2-40B4-BE49-F238E27FC236}">
                <a16:creationId xmlns:a16="http://schemas.microsoft.com/office/drawing/2014/main" id="{F4F6DC60-0834-A232-4567-63CDF3F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07" y="5289720"/>
            <a:ext cx="887115" cy="4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" name="Picture 102" descr="Photo of EPOS">
            <a:extLst>
              <a:ext uri="{FF2B5EF4-FFF2-40B4-BE49-F238E27FC236}">
                <a16:creationId xmlns:a16="http://schemas.microsoft.com/office/drawing/2014/main" id="{9F5E155F-2CF7-17DC-3C12-4DFEECAE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44" y="4868316"/>
            <a:ext cx="712560" cy="3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104" descr="Photo of Yealink">
            <a:extLst>
              <a:ext uri="{FF2B5EF4-FFF2-40B4-BE49-F238E27FC236}">
                <a16:creationId xmlns:a16="http://schemas.microsoft.com/office/drawing/2014/main" id="{6D209F62-5BB5-71E9-D7D7-C68FC66A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415" y="5276135"/>
            <a:ext cx="883051" cy="46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106" descr="Photo of Pearson VUE">
            <a:extLst>
              <a:ext uri="{FF2B5EF4-FFF2-40B4-BE49-F238E27FC236}">
                <a16:creationId xmlns:a16="http://schemas.microsoft.com/office/drawing/2014/main" id="{FA36BE83-35BD-8ABB-5878-51D308E68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70" y="5240180"/>
            <a:ext cx="1035654" cy="54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108" descr="Photo of Crossware">
            <a:extLst>
              <a:ext uri="{FF2B5EF4-FFF2-40B4-BE49-F238E27FC236}">
                <a16:creationId xmlns:a16="http://schemas.microsoft.com/office/drawing/2014/main" id="{653F1779-4B2A-AEF2-EBE6-50B59D7B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30" y="4764172"/>
            <a:ext cx="937473" cy="4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110" descr="Photo of CYQUEO">
            <a:extLst>
              <a:ext uri="{FF2B5EF4-FFF2-40B4-BE49-F238E27FC236}">
                <a16:creationId xmlns:a16="http://schemas.microsoft.com/office/drawing/2014/main" id="{2B8344B4-7E65-32A3-CE52-F65B85DF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83" y="4812542"/>
            <a:ext cx="936777" cy="4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2FEEF-495E-8E83-7069-3F894A7F3ECF}"/>
              </a:ext>
            </a:extLst>
          </p:cNvPr>
          <p:cNvSpPr txBox="1"/>
          <p:nvPr/>
        </p:nvSpPr>
        <p:spPr>
          <a:xfrm>
            <a:off x="8578662" y="46773"/>
            <a:ext cx="152355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Technology Partner</a:t>
            </a:r>
          </a:p>
        </p:txBody>
      </p:sp>
      <p:pic>
        <p:nvPicPr>
          <p:cNvPr id="1136" name="Picture 112" descr="Photo of PowerSyncPro">
            <a:extLst>
              <a:ext uri="{FF2B5EF4-FFF2-40B4-BE49-F238E27FC236}">
                <a16:creationId xmlns:a16="http://schemas.microsoft.com/office/drawing/2014/main" id="{8424E4E9-B087-04B7-A0A5-54B76B45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51" y="5205215"/>
            <a:ext cx="1194592" cy="6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 descr="Photo of DataCamp">
            <a:extLst>
              <a:ext uri="{FF2B5EF4-FFF2-40B4-BE49-F238E27FC236}">
                <a16:creationId xmlns:a16="http://schemas.microsoft.com/office/drawing/2014/main" id="{E2C68C2A-70B1-873F-7275-E8EE83B3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63" y="4738492"/>
            <a:ext cx="1072937" cy="5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0" name="Picture 116" descr="Photo of DAENET GmbH">
            <a:extLst>
              <a:ext uri="{FF2B5EF4-FFF2-40B4-BE49-F238E27FC236}">
                <a16:creationId xmlns:a16="http://schemas.microsoft.com/office/drawing/2014/main" id="{E951D139-8F3B-38E6-4D02-FDF9A605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63" y="4812542"/>
            <a:ext cx="783481" cy="4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 descr="Photo of Opium.">
            <a:extLst>
              <a:ext uri="{FF2B5EF4-FFF2-40B4-BE49-F238E27FC236}">
                <a16:creationId xmlns:a16="http://schemas.microsoft.com/office/drawing/2014/main" id="{60D1E079-BC19-FC37-2DD9-F4211FD5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625" y="4868085"/>
            <a:ext cx="612124" cy="32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4" name="Picture 120" descr="Photo of Ichicraft Boards">
            <a:extLst>
              <a:ext uri="{FF2B5EF4-FFF2-40B4-BE49-F238E27FC236}">
                <a16:creationId xmlns:a16="http://schemas.microsoft.com/office/drawing/2014/main" id="{E529AD83-6310-7C36-B4AC-220A8FFE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838" y="4772920"/>
            <a:ext cx="848208" cy="4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122" descr="Photo of Rocketta">
            <a:extLst>
              <a:ext uri="{FF2B5EF4-FFF2-40B4-BE49-F238E27FC236}">
                <a16:creationId xmlns:a16="http://schemas.microsoft.com/office/drawing/2014/main" id="{EB193D28-C1B3-7CD8-BC67-6C5720DE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32" y="5263533"/>
            <a:ext cx="936327" cy="4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304AC-B9F6-BC2F-8441-96696867BC43}"/>
              </a:ext>
            </a:extLst>
          </p:cNvPr>
          <p:cNvSpPr txBox="1"/>
          <p:nvPr/>
        </p:nvSpPr>
        <p:spPr>
          <a:xfrm>
            <a:off x="104293" y="5762895"/>
            <a:ext cx="128188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Bronze Sponsor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BEFA6-5EF1-5E35-FA36-4E5ABC4EF709}"/>
              </a:ext>
            </a:extLst>
          </p:cNvPr>
          <p:cNvSpPr txBox="1"/>
          <p:nvPr/>
        </p:nvSpPr>
        <p:spPr>
          <a:xfrm>
            <a:off x="6985007" y="5756122"/>
            <a:ext cx="1130309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Startup Silver</a:t>
            </a:r>
          </a:p>
        </p:txBody>
      </p:sp>
      <p:pic>
        <p:nvPicPr>
          <p:cNvPr id="1148" name="Picture 124" descr="Photo of Kurmi Software">
            <a:extLst>
              <a:ext uri="{FF2B5EF4-FFF2-40B4-BE49-F238E27FC236}">
                <a16:creationId xmlns:a16="http://schemas.microsoft.com/office/drawing/2014/main" id="{13963985-DB52-C777-1133-DA4ECC0F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73" y="6455670"/>
            <a:ext cx="768626" cy="4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" name="Picture 126" descr="Photo of Callroute">
            <a:extLst>
              <a:ext uri="{FF2B5EF4-FFF2-40B4-BE49-F238E27FC236}">
                <a16:creationId xmlns:a16="http://schemas.microsoft.com/office/drawing/2014/main" id="{83F57D14-721C-996E-84E8-54A40D3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06" y="6064397"/>
            <a:ext cx="819373" cy="4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Picture 128" descr="Photo of Intelligent Decisioning">
            <a:extLst>
              <a:ext uri="{FF2B5EF4-FFF2-40B4-BE49-F238E27FC236}">
                <a16:creationId xmlns:a16="http://schemas.microsoft.com/office/drawing/2014/main" id="{956023AC-1B9A-8ED9-617D-7E1C7188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6094843"/>
            <a:ext cx="704312" cy="36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130" descr="Photo of iThink 365">
            <a:extLst>
              <a:ext uri="{FF2B5EF4-FFF2-40B4-BE49-F238E27FC236}">
                <a16:creationId xmlns:a16="http://schemas.microsoft.com/office/drawing/2014/main" id="{69350491-346C-1F12-0601-40FB3D68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" y="6364757"/>
            <a:ext cx="954917" cy="5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Picture 132" descr="Photo of Alpha Variance Solutions GmbH">
            <a:extLst>
              <a:ext uri="{FF2B5EF4-FFF2-40B4-BE49-F238E27FC236}">
                <a16:creationId xmlns:a16="http://schemas.microsoft.com/office/drawing/2014/main" id="{F7865528-6EA3-B0D9-F69A-79BB65E5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" y="6022721"/>
            <a:ext cx="1019240" cy="5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" name="Picture 134" descr="Photo of Analytics 365 From Tollring">
            <a:extLst>
              <a:ext uri="{FF2B5EF4-FFF2-40B4-BE49-F238E27FC236}">
                <a16:creationId xmlns:a16="http://schemas.microsoft.com/office/drawing/2014/main" id="{04B5C80C-C2D3-58D6-CE5E-366F0EC4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47" y="6000919"/>
            <a:ext cx="989828" cy="51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0" name="Picture 136" descr="Photo of Leapwork">
            <a:extLst>
              <a:ext uri="{FF2B5EF4-FFF2-40B4-BE49-F238E27FC236}">
                <a16:creationId xmlns:a16="http://schemas.microsoft.com/office/drawing/2014/main" id="{DA233273-D130-9360-904D-C941C402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79" y="6450292"/>
            <a:ext cx="684421" cy="35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2" name="Picture 138" descr="Photo of Epiq">
            <a:extLst>
              <a:ext uri="{FF2B5EF4-FFF2-40B4-BE49-F238E27FC236}">
                <a16:creationId xmlns:a16="http://schemas.microsoft.com/office/drawing/2014/main" id="{F626DD44-76B0-B231-618C-123372F6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27" y="6187750"/>
            <a:ext cx="461183" cy="2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4" name="Picture 140" descr="Photo of WristPlanner">
            <a:extLst>
              <a:ext uri="{FF2B5EF4-FFF2-40B4-BE49-F238E27FC236}">
                <a16:creationId xmlns:a16="http://schemas.microsoft.com/office/drawing/2014/main" id="{6E1E99B8-A3AA-460D-3699-66D03E482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5" y="6371250"/>
            <a:ext cx="932276" cy="4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6" name="Picture 142" descr="Photo of HeiReS">
            <a:extLst>
              <a:ext uri="{FF2B5EF4-FFF2-40B4-BE49-F238E27FC236}">
                <a16:creationId xmlns:a16="http://schemas.microsoft.com/office/drawing/2014/main" id="{343BF6EB-39D8-9366-8D36-5949C8F76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23" y="6069699"/>
            <a:ext cx="800985" cy="4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8" name="Picture 144" descr="Photo of sapio365">
            <a:extLst>
              <a:ext uri="{FF2B5EF4-FFF2-40B4-BE49-F238E27FC236}">
                <a16:creationId xmlns:a16="http://schemas.microsoft.com/office/drawing/2014/main" id="{80B2D95C-5CE0-E98F-5144-249CC9C7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02" y="6418924"/>
            <a:ext cx="806476" cy="42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0" name="Picture 146" descr="Photo of Solutions2Share">
            <a:extLst>
              <a:ext uri="{FF2B5EF4-FFF2-40B4-BE49-F238E27FC236}">
                <a16:creationId xmlns:a16="http://schemas.microsoft.com/office/drawing/2014/main" id="{71E5F936-1D28-96CB-4778-B3262F61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42" y="6447566"/>
            <a:ext cx="651208" cy="3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2" name="Picture 148" descr="Photo of ShArc by Layer2">
            <a:extLst>
              <a:ext uri="{FF2B5EF4-FFF2-40B4-BE49-F238E27FC236}">
                <a16:creationId xmlns:a16="http://schemas.microsoft.com/office/drawing/2014/main" id="{3CC7C88A-72B1-84B5-754C-058D3DF6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82" y="6078345"/>
            <a:ext cx="674816" cy="3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4" name="Picture 150" descr="Photo of Graia, an Mplus Company">
            <a:extLst>
              <a:ext uri="{FF2B5EF4-FFF2-40B4-BE49-F238E27FC236}">
                <a16:creationId xmlns:a16="http://schemas.microsoft.com/office/drawing/2014/main" id="{53696D98-D3B1-71F0-798F-4E6FC4B5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71" y="6119326"/>
            <a:ext cx="527809" cy="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849FDC-4213-7B3A-3A2F-8BEC6B4F3EFC}"/>
              </a:ext>
            </a:extLst>
          </p:cNvPr>
          <p:cNvSpPr txBox="1"/>
          <p:nvPr/>
        </p:nvSpPr>
        <p:spPr>
          <a:xfrm>
            <a:off x="8870133" y="5759320"/>
            <a:ext cx="121911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Startup Bronze</a:t>
            </a:r>
          </a:p>
        </p:txBody>
      </p:sp>
      <p:pic>
        <p:nvPicPr>
          <p:cNvPr id="1176" name="Picture 152" descr="Photo of AXLhub">
            <a:extLst>
              <a:ext uri="{FF2B5EF4-FFF2-40B4-BE49-F238E27FC236}">
                <a16:creationId xmlns:a16="http://schemas.microsoft.com/office/drawing/2014/main" id="{4435FCFD-A766-043D-8EF6-E241DDC9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94" y="6062803"/>
            <a:ext cx="440702" cy="4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8" name="Picture 154" descr="Photo of Megaladata">
            <a:extLst>
              <a:ext uri="{FF2B5EF4-FFF2-40B4-BE49-F238E27FC236}">
                <a16:creationId xmlns:a16="http://schemas.microsoft.com/office/drawing/2014/main" id="{D636A66B-F91D-99CD-D7A2-6EF8D08F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73" y="6062803"/>
            <a:ext cx="768626" cy="4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0" name="Picture 156" descr="Photo of TeamsFox">
            <a:extLst>
              <a:ext uri="{FF2B5EF4-FFF2-40B4-BE49-F238E27FC236}">
                <a16:creationId xmlns:a16="http://schemas.microsoft.com/office/drawing/2014/main" id="{CD87EE2A-88C0-C29D-BA88-DEA61F77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989" y="6455670"/>
            <a:ext cx="798920" cy="4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2" name="Picture 158" descr="Photo of VSHosting | GPU servers| Managed Cloud">
            <a:extLst>
              <a:ext uri="{FF2B5EF4-FFF2-40B4-BE49-F238E27FC236}">
                <a16:creationId xmlns:a16="http://schemas.microsoft.com/office/drawing/2014/main" id="{287925E0-1501-AEE5-E60C-E85D100A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293" y="6453192"/>
            <a:ext cx="771063" cy="40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4" name="Picture 160" descr="Photo of EMGC">
            <a:extLst>
              <a:ext uri="{FF2B5EF4-FFF2-40B4-BE49-F238E27FC236}">
                <a16:creationId xmlns:a16="http://schemas.microsoft.com/office/drawing/2014/main" id="{3E5DD10E-EC32-083B-BE14-A7CB7F40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81" y="6133220"/>
            <a:ext cx="570086" cy="2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B9CB73-5610-0789-00C4-627DC4BDB07D}"/>
              </a:ext>
            </a:extLst>
          </p:cNvPr>
          <p:cNvSpPr txBox="1"/>
          <p:nvPr/>
        </p:nvSpPr>
        <p:spPr>
          <a:xfrm>
            <a:off x="10757260" y="5763695"/>
            <a:ext cx="1320939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b="1">
                <a:latin typeface="Myriad Pro" panose="020B0503030403020204" pitchFamily="34" charset="0"/>
              </a:rPr>
              <a:t>Startup Sponsor</a:t>
            </a:r>
          </a:p>
        </p:txBody>
      </p:sp>
      <p:pic>
        <p:nvPicPr>
          <p:cNvPr id="21" name="Picture 20" descr="A purple and black logo&#10;&#10;AI-generated content may be incorrect.">
            <a:extLst>
              <a:ext uri="{FF2B5EF4-FFF2-40B4-BE49-F238E27FC236}">
                <a16:creationId xmlns:a16="http://schemas.microsoft.com/office/drawing/2014/main" id="{FE473BEF-8DC0-1EAE-1CFF-C4D0EA7B53AF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8439538" y="159334"/>
            <a:ext cx="1801805" cy="98994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E67FBD-05C2-57FF-3E24-7B389BC63D59}"/>
              </a:ext>
            </a:extLst>
          </p:cNvPr>
          <p:cNvCxnSpPr/>
          <p:nvPr/>
        </p:nvCxnSpPr>
        <p:spPr>
          <a:xfrm>
            <a:off x="6859341" y="6020220"/>
            <a:ext cx="144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343DCA-7EC4-86D8-B652-76CD6EA84FC0}"/>
              </a:ext>
            </a:extLst>
          </p:cNvPr>
          <p:cNvCxnSpPr/>
          <p:nvPr/>
        </p:nvCxnSpPr>
        <p:spPr>
          <a:xfrm>
            <a:off x="8768949" y="6019869"/>
            <a:ext cx="144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228D7F-2754-E146-0D43-563BF9B31EAD}"/>
              </a:ext>
            </a:extLst>
          </p:cNvPr>
          <p:cNvCxnSpPr/>
          <p:nvPr/>
        </p:nvCxnSpPr>
        <p:spPr>
          <a:xfrm>
            <a:off x="10704827" y="6035392"/>
            <a:ext cx="144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23CE82-4D9A-4DAD-3F17-ED653F6A633A}"/>
              </a:ext>
            </a:extLst>
          </p:cNvPr>
          <p:cNvCxnSpPr/>
          <p:nvPr/>
        </p:nvCxnSpPr>
        <p:spPr>
          <a:xfrm>
            <a:off x="40985" y="6035973"/>
            <a:ext cx="144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and orange logo&#10;&#10;AI-generated content may be incorrect.">
            <a:extLst>
              <a:ext uri="{FF2B5EF4-FFF2-40B4-BE49-F238E27FC236}">
                <a16:creationId xmlns:a16="http://schemas.microsoft.com/office/drawing/2014/main" id="{397F8AE4-C607-F68A-4726-FD6BB782559B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9761615" y="3567898"/>
            <a:ext cx="1167103" cy="259485"/>
          </a:xfrm>
          <a:prstGeom prst="rect">
            <a:avLst/>
          </a:prstGeom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57B1E9AE-0927-6784-FE11-2B28E443AC98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684202" y="4043363"/>
            <a:ext cx="1178231" cy="377034"/>
          </a:xfrm>
          <a:prstGeom prst="rect">
            <a:avLst/>
          </a:prstGeom>
        </p:spPr>
      </p:pic>
      <p:pic>
        <p:nvPicPr>
          <p:cNvPr id="19" name="Picture 18" descr="A black and orange logo&#10;&#10;AI-generated content may be incorrect.">
            <a:extLst>
              <a:ext uri="{FF2B5EF4-FFF2-40B4-BE49-F238E27FC236}">
                <a16:creationId xmlns:a16="http://schemas.microsoft.com/office/drawing/2014/main" id="{3CD3997A-8A7E-CD26-F254-13CC49B77931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690195" y="3879815"/>
            <a:ext cx="1122548" cy="587467"/>
          </a:xfrm>
          <a:prstGeom prst="rect">
            <a:avLst/>
          </a:prstGeom>
        </p:spPr>
      </p:pic>
      <p:pic>
        <p:nvPicPr>
          <p:cNvPr id="22" name="Picture 21" descr="A black background with red and blue text&#10;&#10;AI-generated content may be incorrect.">
            <a:extLst>
              <a:ext uri="{FF2B5EF4-FFF2-40B4-BE49-F238E27FC236}">
                <a16:creationId xmlns:a16="http://schemas.microsoft.com/office/drawing/2014/main" id="{A135BA17-CBBC-2013-32A1-0C43398CCECB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0025436" y="2740820"/>
            <a:ext cx="668041" cy="400824"/>
          </a:xfrm>
          <a:prstGeom prst="rect">
            <a:avLst/>
          </a:prstGeom>
        </p:spPr>
      </p:pic>
      <p:pic>
        <p:nvPicPr>
          <p:cNvPr id="24" name="Picture 23" descr="A close-up of a logo&#10;&#10;AI-generated content may be incorrect.">
            <a:extLst>
              <a:ext uri="{FF2B5EF4-FFF2-40B4-BE49-F238E27FC236}">
                <a16:creationId xmlns:a16="http://schemas.microsoft.com/office/drawing/2014/main" id="{2D65BDE3-729E-EB9E-9CCE-928FD9DF228B}"/>
              </a:ext>
            </a:extLst>
          </p:cNvPr>
          <p:cNvPicPr>
            <a:picLocks noChangeAspect="1"/>
          </p:cNvPicPr>
          <p:nvPr/>
        </p:nvPicPr>
        <p:blipFill>
          <a:blip r:embed="rId85"/>
          <a:srcRect t="14448"/>
          <a:stretch/>
        </p:blipFill>
        <p:spPr>
          <a:xfrm>
            <a:off x="8679924" y="3513939"/>
            <a:ext cx="943662" cy="4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98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37B3-4A1E-0455-A770-AF81EB21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use of the URL object in JavaScript</a:t>
            </a:r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D2F849A-6D65-1726-F3BD-AB785906A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3" y="1825625"/>
            <a:ext cx="9637674" cy="4351338"/>
          </a:xfrm>
        </p:spPr>
      </p:pic>
    </p:spTree>
    <p:extLst>
      <p:ext uri="{BB962C8B-B14F-4D97-AF65-F5344CB8AC3E}">
        <p14:creationId xmlns:p14="http://schemas.microsoft.com/office/powerpoint/2010/main" val="179417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C4E8-2458-0A42-1332-19F43FA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Realize – you’re probably not the first person to face the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534AF-D31E-B070-66A5-AE8CDA379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Sans Condensed Light" panose="020B0406050203000203" pitchFamily="34" charset="0"/>
              </a:rPr>
              <a:t>Common knowledge sources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Design patterns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SDKs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Blog posts</a:t>
            </a:r>
          </a:p>
          <a:p>
            <a:r>
              <a:rPr lang="en-US" dirty="0">
                <a:latin typeface="IBM Plex Sans Condensed Light" panose="020B0406050203000203" pitchFamily="34" charset="0"/>
              </a:rPr>
              <a:t>Less common knowledge sources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Microsoft Learn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Literally any official documentation</a:t>
            </a:r>
          </a:p>
          <a:p>
            <a:pPr lvl="1"/>
            <a:endParaRPr lang="en-US" dirty="0">
              <a:latin typeface="IBM Plex Sans Condensed Light" panose="020B0406050203000203" pitchFamily="34" charset="0"/>
            </a:endParaRPr>
          </a:p>
          <a:p>
            <a:r>
              <a:rPr lang="en-US" dirty="0" err="1"/>
              <a:t>aka.ms</a:t>
            </a:r>
            <a:r>
              <a:rPr lang="en-US" dirty="0"/>
              <a:t>/community/home</a:t>
            </a:r>
            <a:endParaRPr lang="en-US" dirty="0">
              <a:latin typeface="IBM Plex Sans Condensed Light" panose="020B0406050203000203" pitchFamily="34" charset="0"/>
            </a:endParaRP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PnP Reusable Controls</a:t>
            </a:r>
          </a:p>
          <a:p>
            <a:pPr lvl="1"/>
            <a:r>
              <a:rPr lang="en-US" dirty="0">
                <a:latin typeface="IBM Plex Sans Condensed Light" panose="020B0406050203000203" pitchFamily="34" charset="0"/>
              </a:rPr>
              <a:t>PnP Reusable property pane controls</a:t>
            </a:r>
          </a:p>
          <a:p>
            <a:pPr lvl="1"/>
            <a:r>
              <a:rPr lang="en-US" dirty="0" err="1">
                <a:latin typeface="IBM Plex Sans Condensed Light" panose="020B0406050203000203" pitchFamily="34" charset="0"/>
              </a:rPr>
              <a:t>PnPjs</a:t>
            </a:r>
            <a:endParaRPr lang="en-US" err="1">
              <a:latin typeface="IBM Plex Sans Condensed Light" panose="020B0406050203000203" pitchFamily="34" charset="0"/>
            </a:endParaRPr>
          </a:p>
          <a:p>
            <a:pPr lvl="1"/>
            <a:r>
              <a:rPr lang="en-US">
                <a:latin typeface="IBM Plex Sans Condensed Light"/>
              </a:rPr>
              <a:t>Camljs</a:t>
            </a:r>
          </a:p>
        </p:txBody>
      </p:sp>
    </p:spTree>
    <p:extLst>
      <p:ext uri="{BB962C8B-B14F-4D97-AF65-F5344CB8AC3E}">
        <p14:creationId xmlns:p14="http://schemas.microsoft.com/office/powerpoint/2010/main" val="175355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CFF7-73BF-87AB-684F-959AE37C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PnPjs</a:t>
            </a:r>
            <a:r>
              <a:rPr lang="en-US"/>
              <a:t> – make working with SharePoint APIs a breeze</a:t>
            </a:r>
          </a:p>
        </p:txBody>
      </p:sp>
      <p:pic>
        <p:nvPicPr>
          <p:cNvPr id="5" name="Content Placeholder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9D098AA7-E3B6-57BD-14A7-9AC8C242E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6446"/>
            <a:ext cx="10515600" cy="2529696"/>
          </a:xfrm>
        </p:spPr>
      </p:pic>
    </p:spTree>
    <p:extLst>
      <p:ext uri="{BB962C8B-B14F-4D97-AF65-F5344CB8AC3E}">
        <p14:creationId xmlns:p14="http://schemas.microsoft.com/office/powerpoint/2010/main" val="193757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2647-871A-8D5B-8869-503EC257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(Untamed) Orange is the new bad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E029-DAF1-5587-DB01-D04E95901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8"/>
            <a:ext cx="7483698" cy="3281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Orange code is fragile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Refactoring is next to impossible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Strings should really be using localization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Variables should be “stationary”/"static" and exist only in one place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 descr="A group of men sitting at a table with computers&#10;&#10;AI-generated content may be incorrect.">
            <a:extLst>
              <a:ext uri="{FF2B5EF4-FFF2-40B4-BE49-F238E27FC236}">
                <a16:creationId xmlns:a16="http://schemas.microsoft.com/office/drawing/2014/main" id="{942FB0BC-80CC-7383-A957-D921A4C978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-83" b="-373"/>
          <a:stretch/>
        </p:blipFill>
        <p:spPr>
          <a:xfrm>
            <a:off x="8316556" y="1336588"/>
            <a:ext cx="3037244" cy="4576681"/>
          </a:xfrm>
        </p:spPr>
      </p:pic>
    </p:spTree>
    <p:extLst>
      <p:ext uri="{BB962C8B-B14F-4D97-AF65-F5344CB8AC3E}">
        <p14:creationId xmlns:p14="http://schemas.microsoft.com/office/powerpoint/2010/main" val="101788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7B00-36FC-D2C2-0325-7E41DD2F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Minimizing our orange code</a:t>
            </a:r>
            <a:endParaRPr lang="en-DK"/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F6FA777-8E77-766E-3A2C-B400827C2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0290856" cy="2508044"/>
          </a:xfrm>
        </p:spPr>
      </p:pic>
      <p:pic>
        <p:nvPicPr>
          <p:cNvPr id="7" name="Picture 6" descr="A black screen with white text and green circle&#10;&#10;AI-generated content may be incorrect.">
            <a:extLst>
              <a:ext uri="{FF2B5EF4-FFF2-40B4-BE49-F238E27FC236}">
                <a16:creationId xmlns:a16="http://schemas.microsoft.com/office/drawing/2014/main" id="{29919CA6-19FC-8E6D-FB7B-02900DDBB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1659153"/>
            <a:ext cx="3378133" cy="17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ECC9-1F64-982B-313A-42D851388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But wait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4241B-F1BD-3553-247B-EBC3387F2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There’s still orange code</a:t>
            </a:r>
          </a:p>
        </p:txBody>
      </p:sp>
    </p:spTree>
    <p:extLst>
      <p:ext uri="{BB962C8B-B14F-4D97-AF65-F5344CB8AC3E}">
        <p14:creationId xmlns:p14="http://schemas.microsoft.com/office/powerpoint/2010/main" val="579899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9035-5F49-0436-5C97-3D86B990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filtering in </a:t>
            </a:r>
            <a:r>
              <a:rPr lang="en-US" dirty="0" err="1"/>
              <a:t>PnPjs</a:t>
            </a:r>
            <a:endParaRPr lang="en-US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322240AD-7321-C1FE-3FFD-864B8D3288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3328988"/>
            <a:ext cx="10515600" cy="1343025"/>
          </a:xfrm>
        </p:spPr>
      </p:pic>
    </p:spTree>
    <p:extLst>
      <p:ext uri="{BB962C8B-B14F-4D97-AF65-F5344CB8AC3E}">
        <p14:creationId xmlns:p14="http://schemas.microsoft.com/office/powerpoint/2010/main" val="10644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C031-B3C3-10B6-1A55-56A38471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complex queries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B0D9A-A0E7-347D-3FA9-DB9F8F6AE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64" y="1414565"/>
            <a:ext cx="10453072" cy="4351338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765405-8AF4-6806-3B5B-15C65FBE1F62}"/>
              </a:ext>
            </a:extLst>
          </p:cNvPr>
          <p:cNvSpPr txBox="1">
            <a:spLocks/>
          </p:cNvSpPr>
          <p:nvPr/>
        </p:nvSpPr>
        <p:spPr>
          <a:xfrm>
            <a:off x="1" y="5889052"/>
            <a:ext cx="12191999" cy="1572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((state/name eq 'Montana' and country/name eq 'USA' and occupation eq 'Rancher' and </a:t>
            </a:r>
            <a:r>
              <a:rPr lang="en-US" err="1"/>
              <a:t>birthDate</a:t>
            </a:r>
            <a:r>
              <a:rPr lang="en-US"/>
              <a:t> </a:t>
            </a:r>
            <a:r>
              <a:rPr lang="en-US" err="1"/>
              <a:t>gt</a:t>
            </a:r>
            <a:r>
              <a:rPr lang="en-US"/>
              <a:t> '1980-01-01T00:00:00.000Z' and </a:t>
            </a:r>
            <a:r>
              <a:rPr lang="en-US" err="1"/>
              <a:t>birthDate</a:t>
            </a:r>
            <a:r>
              <a:rPr lang="en-US"/>
              <a:t> </a:t>
            </a:r>
            <a:r>
              <a:rPr lang="en-US" err="1"/>
              <a:t>lt</a:t>
            </a:r>
            <a:r>
              <a:rPr lang="en-US"/>
              <a:t> '1990-01-01T00:00:00.000Z') or </a:t>
            </a:r>
            <a:r>
              <a:rPr lang="en-US" err="1"/>
              <a:t>firstName</a:t>
            </a:r>
            <a:r>
              <a:rPr lang="en-US"/>
              <a:t> eq 'John' and </a:t>
            </a:r>
            <a:r>
              <a:rPr lang="en-US" err="1"/>
              <a:t>lastName</a:t>
            </a:r>
            <a:r>
              <a:rPr lang="en-US"/>
              <a:t> eq 'Dutton')</a:t>
            </a:r>
          </a:p>
        </p:txBody>
      </p:sp>
    </p:spTree>
    <p:extLst>
      <p:ext uri="{BB962C8B-B14F-4D97-AF65-F5344CB8AC3E}">
        <p14:creationId xmlns:p14="http://schemas.microsoft.com/office/powerpoint/2010/main" val="151779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C85F-717C-4BBC-E0AD-22CBB6E29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Live demo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F5908-DFBC-356C-A676-0BB335EDE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215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71FD-0307-EA41-41CC-0F699DA8E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Byte-Sized Brilliance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7B3D7-4063-BAEB-C7BB-53AB5E679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Just a bunch of random tips and tricks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187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5D8DE-1820-C908-A9FE-5132F470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ppet with a white shirt and orange face&#10;&#10;AI-generated content may be incorrect.">
            <a:extLst>
              <a:ext uri="{FF2B5EF4-FFF2-40B4-BE49-F238E27FC236}">
                <a16:creationId xmlns:a16="http://schemas.microsoft.com/office/drawing/2014/main" id="{05F34BBC-320B-DEC0-A8F4-D5A7E37E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16" y="3240461"/>
            <a:ext cx="2739795" cy="27397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5C57CD-D36F-89E4-BF00-D6E821D9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 Toft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66DAC9-2691-94D1-59DF-B336956AF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365 developer since 2018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“Cloud native” developer ☁️</a:t>
            </a:r>
            <a:endParaRPr lang="en-US" b="0" i="0" dirty="0">
              <a:solidFill>
                <a:srgbClr val="666666"/>
              </a:solidFill>
              <a:effectLst/>
              <a:latin typeface="IBM Plex Sans Condensed Light" panose="020B0406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 panose="020B0406050203000203" pitchFamily="34" charset="0"/>
              </a:rPr>
              <a:t>PnP Team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M365 Development &amp; Graph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Passionate about code &amp;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in Denmark 🇩🇰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SPFx geek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1650D80-899E-C427-50AD-59747FD1B1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" b="-182"/>
          <a:stretch/>
        </p:blipFill>
        <p:spPr>
          <a:xfrm>
            <a:off x="1198626" y="1478234"/>
            <a:ext cx="2590949" cy="260477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ABD81B-9307-1AE6-B716-764294C27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>
                <a:solidFill>
                  <a:srgbClr val="666666"/>
                </a:solidFill>
                <a:effectLst/>
                <a:latin typeface="Segoe UI" panose="020B0502040204020203" pitchFamily="34" charset="0"/>
              </a:rPr>
              <a:t>Microsoft 365 Dev &amp; Enthusiast 🧑‍💻</a:t>
            </a:r>
            <a:endParaRPr lang="en-US"/>
          </a:p>
        </p:txBody>
      </p:sp>
      <p:pic>
        <p:nvPicPr>
          <p:cNvPr id="2" name="Picture 1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9A075A23-D1EE-37D1-435F-D0E7C300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946" y="5875066"/>
            <a:ext cx="2232645" cy="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17F9-7691-D0A6-98C3-13E5020C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</p:spPr>
        <p:txBody>
          <a:bodyPr anchor="ctr">
            <a:normAutofit/>
          </a:bodyPr>
          <a:lstStyle/>
          <a:p>
            <a:r>
              <a:rPr lang="en-US"/>
              <a:t>Comments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3C97-4C06-1F05-D307-649E6984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Hot take: 99% comment you’ve ever read in code are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Entire code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They’re redundant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They lie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They rot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Are a consequence of your code not being expressive enough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Good comments</a:t>
            </a:r>
          </a:p>
          <a:p>
            <a:r>
              <a:rPr lang="en-US"/>
              <a:t>Help clarify details of the code</a:t>
            </a:r>
          </a:p>
          <a:p>
            <a:r>
              <a:rPr lang="en-US"/>
              <a:t>Serve as a warning of consequences</a:t>
            </a:r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E2D488B-3506-7868-9BE8-CABC6CF7A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1110" y="2095712"/>
            <a:ext cx="5384800" cy="3819630"/>
          </a:xfrm>
        </p:spPr>
      </p:pic>
    </p:spTree>
    <p:extLst>
      <p:ext uri="{BB962C8B-B14F-4D97-AF65-F5344CB8AC3E}">
        <p14:creationId xmlns:p14="http://schemas.microsoft.com/office/powerpoint/2010/main" val="301983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49B37-66A0-7DE7-9D07-0E9E4210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D190-99DD-9364-CBCB-813EC2FA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Prefer readability to “sleek” code </a:t>
            </a:r>
            <a:r>
              <a:rPr lang="en-US"/>
              <a:t>- Meaningful names</a:t>
            </a:r>
            <a:endParaRPr lang="en-US" dirty="0"/>
          </a:p>
        </p:txBody>
      </p:sp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EFC4A98-DFBA-18B2-8394-C6CF96B8C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4" y="1662548"/>
            <a:ext cx="4279790" cy="1626821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BBE38C9-51C3-6F48-72B8-9B753A17C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6" y="3874851"/>
            <a:ext cx="5690532" cy="135987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4251252-DF75-F9F9-BEB6-8FA25B2EF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3688" y="1984248"/>
            <a:ext cx="5858312" cy="32813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What’s the next reader going to think?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Leave context clues for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as hitting F2</a:t>
            </a:r>
          </a:p>
        </p:txBody>
      </p:sp>
    </p:spTree>
    <p:extLst>
      <p:ext uri="{BB962C8B-B14F-4D97-AF65-F5344CB8AC3E}">
        <p14:creationId xmlns:p14="http://schemas.microsoft.com/office/powerpoint/2010/main" val="476932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67AD-0E0C-E16C-144F-55A9F88B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Avoid “magic numbers”</a:t>
            </a:r>
            <a:endParaRPr lang="en-DK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946BEBE-A41E-B149-021A-6BD3866B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34" y="2611105"/>
            <a:ext cx="5334699" cy="2674927"/>
          </a:xfrm>
          <a:prstGeom prst="rect">
            <a:avLst/>
          </a:prstGeom>
        </p:spPr>
      </p:pic>
      <p:pic>
        <p:nvPicPr>
          <p:cNvPr id="10" name="Picture 9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0C8B92E0-F98F-E680-8104-4677C0AF8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9" y="2826328"/>
            <a:ext cx="6043319" cy="23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FA1AC-C857-5042-D398-FC37BE4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67E2-752C-9387-0FDD-F5148CA2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Encapsulate Conditions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3DAABDA-5CCD-E85C-6A18-974045C4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27" y="2485451"/>
            <a:ext cx="6086315" cy="188709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2E6368-FEF2-C4E7-5B96-7898EA72A1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natural way to avoid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“Reads”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Avoids duplication</a:t>
            </a:r>
          </a:p>
        </p:txBody>
      </p:sp>
    </p:spTree>
    <p:extLst>
      <p:ext uri="{BB962C8B-B14F-4D97-AF65-F5344CB8AC3E}">
        <p14:creationId xmlns:p14="http://schemas.microsoft.com/office/powerpoint/2010/main" val="307560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172B-C0E1-D3F5-9B16-B497EE6E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Avoid Boolean Parameters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C67F6-E9FB-3B84-049B-8E85C726E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8"/>
            <a:ext cx="5394121" cy="3774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Inside your own class, they can be 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Without context, it can be very hard to tell what’s going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Consider an options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Or simply adding more helper methods</a:t>
            </a:r>
          </a:p>
        </p:txBody>
      </p:sp>
      <p:pic>
        <p:nvPicPr>
          <p:cNvPr id="11" name="Picture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D56BC897-ABBB-9536-D3A3-182D12B02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94" y="3429000"/>
            <a:ext cx="5827307" cy="16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8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3DB9-AD46-733D-8A61-20524F7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 defaults to else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9D27E-79D6-9D34-3988-455035823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22889" y="1984248"/>
            <a:ext cx="4627003" cy="32813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Else is just a “filler”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Costs “focus” to read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BDC71-7026-28BC-8325-CA31B26F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116" y="2401739"/>
            <a:ext cx="6261209" cy="28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2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AB80-CCBE-3136-FE7F-B76A3B37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Guard clause</a:t>
            </a:r>
            <a:endParaRPr lang="en-DK"/>
          </a:p>
        </p:txBody>
      </p:sp>
      <p:pic>
        <p:nvPicPr>
          <p:cNvPr id="8" name="Content Placeholder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9980827-BCD1-E14F-8394-2B4E19EE2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7" y="2077130"/>
            <a:ext cx="4774035" cy="3840649"/>
          </a:xfrm>
        </p:spPr>
      </p:pic>
      <p:pic>
        <p:nvPicPr>
          <p:cNvPr id="10" name="Content Placeholder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4F3590D-37F7-DB61-8F26-A5AD4FCB65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00" y="3003259"/>
            <a:ext cx="6473393" cy="1997872"/>
          </a:xfrm>
        </p:spPr>
      </p:pic>
    </p:spTree>
    <p:extLst>
      <p:ext uri="{BB962C8B-B14F-4D97-AF65-F5344CB8AC3E}">
        <p14:creationId xmlns:p14="http://schemas.microsoft.com/office/powerpoint/2010/main" val="365644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4DFD-A0FD-5C3D-93F4-7B118E2B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Throw specific errors</a:t>
            </a:r>
            <a:endParaRPr lang="en-DK"/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B78589A-EACB-A4EC-C0A7-BD007493B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38" y="4398262"/>
            <a:ext cx="8868937" cy="2136816"/>
          </a:xfrm>
          <a:prstGeom prst="rect">
            <a:avLst/>
          </a:prstGeom>
        </p:spPr>
      </p:pic>
      <p:pic>
        <p:nvPicPr>
          <p:cNvPr id="16" name="Picture 1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6F33DD6-AC1C-2455-1BD7-B68A30149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06" y="2041894"/>
            <a:ext cx="5027801" cy="2136816"/>
          </a:xfrm>
          <a:prstGeom prst="rect">
            <a:avLst/>
          </a:prstGeom>
        </p:spPr>
      </p:pic>
      <p:pic>
        <p:nvPicPr>
          <p:cNvPr id="18" name="Picture 1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6CB0A84-7925-C95F-C7C6-7E1EA1EA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1" y="2041894"/>
            <a:ext cx="5077809" cy="21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70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DB69-60C8-3AB4-6DD3-F81C035E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Condensed Medium"/>
              </a:rPr>
              <a:t>Add a log 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7143-88EF-6677-FC91-71F19E23F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984248"/>
            <a:ext cx="4699475" cy="3281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Define as a single variable at the top of the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Easily allows you to inspect your 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Allows you to quickly identify where an error was thrown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Plex Sans Condensed Light"/>
              </a:rPr>
              <a:t>Use emojis … so you can blame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01EC7-D4AC-4E33-A3F6-BF0E5DC9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737" y="1984248"/>
            <a:ext cx="5965597" cy="40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6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55EF-2FEB-9D15-E918-95759F1E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splitting your functions into smaller functions</a:t>
            </a:r>
          </a:p>
        </p:txBody>
      </p:sp>
      <p:pic>
        <p:nvPicPr>
          <p:cNvPr id="6" name="Picture 5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ABEB7CBA-6C52-3153-BB33-163DCE33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8330"/>
            <a:ext cx="5943600" cy="3586338"/>
          </a:xfrm>
          <a:prstGeom prst="rect">
            <a:avLst/>
          </a:prstGeom>
        </p:spPr>
      </p:pic>
      <p:pic>
        <p:nvPicPr>
          <p:cNvPr id="8" name="Picture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D562D-DFD8-E5F4-C8E7-6FFB06DEC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2" y="1676990"/>
            <a:ext cx="5655007" cy="49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0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2787-8A3B-EF95-AF38-AF09C958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Demarcation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CD5DAB-2275-6FBE-EC16-7F0A0E70B706}"/>
              </a:ext>
            </a:extLst>
          </p:cNvPr>
          <p:cNvGrpSpPr/>
          <p:nvPr/>
        </p:nvGrpSpPr>
        <p:grpSpPr>
          <a:xfrm>
            <a:off x="653143" y="2060156"/>
            <a:ext cx="2641600" cy="4331266"/>
            <a:chOff x="986971" y="1503754"/>
            <a:chExt cx="2641600" cy="43312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736EBF-03CF-726A-6C9D-BCEDFE68CD2D}"/>
                </a:ext>
              </a:extLst>
            </p:cNvPr>
            <p:cNvSpPr txBox="1"/>
            <p:nvPr/>
          </p:nvSpPr>
          <p:spPr>
            <a:xfrm>
              <a:off x="986971" y="4357692"/>
              <a:ext cx="264160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BM Plex Sans Condensed Light" panose="020B0406050203000203" pitchFamily="34" charset="0"/>
                </a:rPr>
                <a:t>27.05.2025 12:00</a:t>
              </a:r>
              <a:br>
                <a:rPr lang="en-US" dirty="0">
                  <a:latin typeface="IBM Plex Sans Condensed Light" panose="020B0406050203000203" pitchFamily="34" charset="0"/>
                </a:rPr>
              </a:br>
              <a:r>
                <a:rPr lang="en-US" b="1" dirty="0">
                  <a:latin typeface="IBM Plex Sans Condensed Light" panose="020B0406050203000203" pitchFamily="34" charset="0"/>
                </a:rPr>
                <a:t>Edin Kapic</a:t>
              </a:r>
            </a:p>
            <a:p>
              <a:r>
                <a:rPr lang="en-US" dirty="0">
                  <a:latin typeface="IBM Plex Sans Condensed Light" panose="020B0406050203000203" pitchFamily="34" charset="0"/>
                </a:rPr>
                <a:t>Clean SPFx Code: How to Write Maintainable Client Components</a:t>
              </a:r>
            </a:p>
          </p:txBody>
        </p:sp>
        <p:pic>
          <p:nvPicPr>
            <p:cNvPr id="6" name="Picture 5" descr="A person in a black shirt&#10;&#10;AI-generated content may be incorrect.">
              <a:extLst>
                <a:ext uri="{FF2B5EF4-FFF2-40B4-BE49-F238E27FC236}">
                  <a16:creationId xmlns:a16="http://schemas.microsoft.com/office/drawing/2014/main" id="{AF613399-56D9-F052-63E7-3B482339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71" y="1503754"/>
              <a:ext cx="2641600" cy="26416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0D01E1-040E-8E31-DA07-FCF4B914CCD0}"/>
              </a:ext>
            </a:extLst>
          </p:cNvPr>
          <p:cNvGrpSpPr/>
          <p:nvPr/>
        </p:nvGrpSpPr>
        <p:grpSpPr>
          <a:xfrm>
            <a:off x="4775200" y="2060156"/>
            <a:ext cx="2641600" cy="4054267"/>
            <a:chOff x="4238171" y="1503754"/>
            <a:chExt cx="2641600" cy="40542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804F8-640A-74FD-7E52-2502B9809A58}"/>
                </a:ext>
              </a:extLst>
            </p:cNvPr>
            <p:cNvSpPr txBox="1"/>
            <p:nvPr/>
          </p:nvSpPr>
          <p:spPr>
            <a:xfrm>
              <a:off x="4238171" y="4357692"/>
              <a:ext cx="26416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BM Plex Sans Condensed Light" panose="020B0406050203000203" pitchFamily="34" charset="0"/>
                </a:rPr>
                <a:t>27.05.2025 17:50</a:t>
              </a:r>
            </a:p>
            <a:p>
              <a:r>
                <a:rPr lang="en-US" b="1" dirty="0">
                  <a:latin typeface="IBM Plex Sans Condensed Light" panose="020B0406050203000203" pitchFamily="34" charset="0"/>
                </a:rPr>
                <a:t>Derek Cash-Peterson</a:t>
              </a:r>
            </a:p>
            <a:p>
              <a:r>
                <a:rPr lang="en-US" dirty="0">
                  <a:latin typeface="IBM Plex Sans Condensed Light" panose="020B0406050203000203" pitchFamily="34" charset="0"/>
                </a:rPr>
                <a:t>Introduction To Custom List Forms Using SPFx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946F87-31C7-4003-EE7E-FEA0C2C4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8171" y="1503754"/>
              <a:ext cx="2641600" cy="26416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930CF5-16D6-8E96-B0CD-F7DBB4D792B5}"/>
              </a:ext>
            </a:extLst>
          </p:cNvPr>
          <p:cNvGrpSpPr/>
          <p:nvPr/>
        </p:nvGrpSpPr>
        <p:grpSpPr>
          <a:xfrm>
            <a:off x="8897257" y="2060156"/>
            <a:ext cx="2757714" cy="4608264"/>
            <a:chOff x="8338456" y="1579954"/>
            <a:chExt cx="2757714" cy="4608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5B57B-F8BF-FBBF-F9E8-1C5C066FC2E5}"/>
                </a:ext>
              </a:extLst>
            </p:cNvPr>
            <p:cNvSpPr txBox="1"/>
            <p:nvPr/>
          </p:nvSpPr>
          <p:spPr>
            <a:xfrm>
              <a:off x="8338456" y="4433892"/>
              <a:ext cx="275771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BM Plex Sans Condensed Light" panose="020B0406050203000203" pitchFamily="34" charset="0"/>
                </a:rPr>
                <a:t>28.05.2025 14:50</a:t>
              </a:r>
            </a:p>
            <a:p>
              <a:r>
                <a:rPr lang="en-US" b="1" dirty="0">
                  <a:latin typeface="IBM Plex Sans Condensed Light" panose="020B0406050203000203" pitchFamily="34" charset="0"/>
                </a:rPr>
                <a:t>Don Kirkham</a:t>
              </a:r>
            </a:p>
            <a:p>
              <a:r>
                <a:rPr lang="en-US" dirty="0">
                  <a:latin typeface="IBM Plex Sans Condensed Light" panose="020B0406050203000203" pitchFamily="34" charset="0"/>
                </a:rPr>
                <a:t>Power Up Your M365 Development Game: Embracing React Functional Components and Hooks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EFDBAF-BCDC-B88A-B33D-BF1A36EB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38456" y="1579954"/>
              <a:ext cx="2641600" cy="26416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84B4C0-BF80-D3AF-A40F-6B60E6AB23B0}"/>
              </a:ext>
            </a:extLst>
          </p:cNvPr>
          <p:cNvSpPr txBox="1"/>
          <p:nvPr/>
        </p:nvSpPr>
        <p:spPr>
          <a:xfrm>
            <a:off x="1" y="164410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latin typeface="IBM Plex Sans Condensed Light" panose="020B0406050203000203" pitchFamily="34" charset="0"/>
              </a:rPr>
              <a:t>We will not be talking about React in this session, but you can use everything we see today WITH your React SPFx code</a:t>
            </a:r>
          </a:p>
          <a:p>
            <a:pPr algn="ctr"/>
            <a:endParaRPr lang="en-US" dirty="0">
              <a:latin typeface="IBM Plex Sans Condensed Light" panose="020B0406050203000203" pitchFamily="34" charset="0"/>
            </a:endParaRPr>
          </a:p>
        </p:txBody>
      </p:sp>
      <p:pic>
        <p:nvPicPr>
          <p:cNvPr id="18" name="Graphic 17" descr="Camera outline">
            <a:extLst>
              <a:ext uri="{FF2B5EF4-FFF2-40B4-BE49-F238E27FC236}">
                <a16:creationId xmlns:a16="http://schemas.microsoft.com/office/drawing/2014/main" id="{B0B15B9B-6AD3-1666-9E11-A7B85292A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75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F37D-7AC7-5636-770C-DE40C013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Parameters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360D6-54ED-F609-30E5-08C80AA5B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8"/>
            <a:ext cx="5529044" cy="32813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mental overhead while keeping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options object instead to minimize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3A852081-C117-4FE9-5765-7AF9BC68A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89" y="2181138"/>
            <a:ext cx="5200044" cy="2266686"/>
          </a:xfrm>
          <a:prstGeom prst="rect">
            <a:avLst/>
          </a:prstGeom>
        </p:spPr>
      </p:pic>
      <p:pic>
        <p:nvPicPr>
          <p:cNvPr id="8" name="Picture 7" descr="A black screen with orange text&#10;&#10;AI-generated content may be incorrect.">
            <a:extLst>
              <a:ext uri="{FF2B5EF4-FFF2-40B4-BE49-F238E27FC236}">
                <a16:creationId xmlns:a16="http://schemas.microsoft.com/office/drawing/2014/main" id="{040D8B8E-1A49-BB14-BD1A-ED43C0078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89" y="4803556"/>
            <a:ext cx="5161677" cy="9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87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E853-B860-8658-99A5-F0F217B9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Intl</a:t>
            </a:r>
          </a:p>
        </p:txBody>
      </p:sp>
      <p:pic>
        <p:nvPicPr>
          <p:cNvPr id="10" name="Content Placeholder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12753FD-DA23-5BC7-DE4B-5CF94DF406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585244"/>
            <a:ext cx="4064000" cy="2832100"/>
          </a:xfrm>
        </p:spPr>
      </p:pic>
      <p:pic>
        <p:nvPicPr>
          <p:cNvPr id="12" name="Content Placeholder 11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BFBC8507-8F29-D78C-489B-8030064C8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85" y="2558039"/>
            <a:ext cx="4895397" cy="2845450"/>
          </a:xfrm>
        </p:spPr>
      </p:pic>
    </p:spTree>
    <p:extLst>
      <p:ext uri="{BB962C8B-B14F-4D97-AF65-F5344CB8AC3E}">
        <p14:creationId xmlns:p14="http://schemas.microsoft.com/office/powerpoint/2010/main" val="420057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8A57-ECA8-AC71-7433-8ABFD0F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Condensed Medium"/>
              </a:rPr>
              <a:t>Never </a:t>
            </a:r>
            <a:r>
              <a:rPr lang="en-US" b="1" dirty="0">
                <a:latin typeface="IBM Plex Sans Condensed Medium"/>
              </a:rPr>
              <a:t>EVER </a:t>
            </a:r>
            <a:r>
              <a:rPr lang="en-US" dirty="0">
                <a:latin typeface="IBM Plex Sans Condensed Medium"/>
              </a:rPr>
              <a:t>use ternary operator in your React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8ADF-16AE-1DF7-8854-0813DA60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0054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Sans Condensed"/>
              </a:rPr>
              <a:t>Ternary operator can “look clean”</a:t>
            </a:r>
          </a:p>
          <a:p>
            <a:pPr lvl="1"/>
            <a:r>
              <a:rPr lang="en-US" dirty="0">
                <a:latin typeface="IBM Plex Sans Condensed"/>
              </a:rPr>
              <a:t>But at the cost of being hard to change</a:t>
            </a:r>
          </a:p>
          <a:p>
            <a:r>
              <a:rPr lang="en-US" dirty="0">
                <a:latin typeface="IBM Plex Sans Condensed"/>
              </a:rPr>
              <a:t>Searching for a “:” is nearly impossible (I’m nearing 30)</a:t>
            </a:r>
          </a:p>
          <a:p>
            <a:r>
              <a:rPr lang="en-US" dirty="0">
                <a:latin typeface="IBM Plex Sans Condensed"/>
              </a:rPr>
              <a:t>Hides away the intention</a:t>
            </a:r>
          </a:p>
          <a:p>
            <a:endParaRPr lang="en-US" dirty="0">
              <a:latin typeface="IBM Plex Sans Condensed"/>
            </a:endParaRPr>
          </a:p>
          <a:p>
            <a:r>
              <a:rPr lang="en-US" b="1" dirty="0">
                <a:latin typeface="IBM Plex Sans Condensed"/>
              </a:rPr>
              <a:t>NEVER EVER, NO MATTER WHAT STACK THEM</a:t>
            </a:r>
          </a:p>
        </p:txBody>
      </p:sp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500A3F3-E48D-BEC6-8E90-1B5E08B53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07" y="4494737"/>
            <a:ext cx="7035800" cy="2120900"/>
          </a:xfrm>
          <a:prstGeom prst="rect">
            <a:avLst/>
          </a:prstGeom>
        </p:spPr>
      </p:pic>
      <p:pic>
        <p:nvPicPr>
          <p:cNvPr id="17" name="Picture 1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9A0E56CE-6E28-E07E-D9BB-8C813D54A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09" y="1593272"/>
            <a:ext cx="5081097" cy="27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F53A-F505-4CF7-DA37-462F634F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</p:spPr>
        <p:txBody>
          <a:bodyPr anchor="ctr">
            <a:normAutofit/>
          </a:bodyPr>
          <a:lstStyle/>
          <a:p>
            <a:r>
              <a:rPr lang="en-US"/>
              <a:t>Closing notes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4F88A-2A49-A67D-C76E-C6FBC6A1C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Make sure you check if someone solved your problem before you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Be consistent. If you do something a certain way, do all similar things in the same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Keep it simple stupid. Simpler is always better. Reduce complexity as much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Boy scout rule. Leave the campground cleaner than you found it.</a:t>
            </a:r>
          </a:p>
        </p:txBody>
      </p:sp>
      <p:pic>
        <p:nvPicPr>
          <p:cNvPr id="16" name="Picture 15" descr="A group of men sitting at a table with laptops&#10;&#10;AI-generated content may be incorrect.">
            <a:extLst>
              <a:ext uri="{FF2B5EF4-FFF2-40B4-BE49-F238E27FC236}">
                <a16:creationId xmlns:a16="http://schemas.microsoft.com/office/drawing/2014/main" id="{9AEE91A7-CB06-6845-94CB-33447EC0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93" y="1691369"/>
            <a:ext cx="2904518" cy="4351338"/>
          </a:xfrm>
          <a:prstGeom prst="rect">
            <a:avLst/>
          </a:prstGeom>
          <a:noFill/>
        </p:spPr>
      </p:pic>
      <p:pic>
        <p:nvPicPr>
          <p:cNvPr id="5" name="Graphic 4" descr="Camera outline">
            <a:extLst>
              <a:ext uri="{FF2B5EF4-FFF2-40B4-BE49-F238E27FC236}">
                <a16:creationId xmlns:a16="http://schemas.microsoft.com/office/drawing/2014/main" id="{965BD01F-6411-FFDD-5749-680D897A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1806-D180-7E27-E00E-4D3E24519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5037C5-EF83-93D9-BE16-CE56D0E2C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352" y="445008"/>
            <a:ext cx="6632448" cy="3948572"/>
          </a:xfrm>
        </p:spPr>
        <p:txBody>
          <a:bodyPr>
            <a:normAutofit/>
          </a:bodyPr>
          <a:lstStyle/>
          <a:p>
            <a:r>
              <a:rPr lang="en-US" sz="6000"/>
              <a:t>THANK YOU, </a:t>
            </a:r>
            <a:br>
              <a:rPr lang="en-US" sz="6000"/>
            </a:br>
            <a:r>
              <a:rPr lang="en-US" sz="5400"/>
              <a:t>YOU ARE AWESOME</a:t>
            </a:r>
            <a:r>
              <a:rPr lang="en-US" sz="4000"/>
              <a:t> ❤️</a:t>
            </a:r>
            <a:r>
              <a:rPr lang="en-US" sz="6000"/>
              <a:t> </a:t>
            </a:r>
          </a:p>
          <a:p>
            <a:endParaRPr lang="en-US" sz="6000"/>
          </a:p>
          <a:p>
            <a:r>
              <a:rPr lang="en-US" sz="4000"/>
              <a:t>PLEASE RATE THIS SESSION IN THE MOBILE APP.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11FBC-348E-8EBD-EDC0-FD6B069602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r="17201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4DC6D-CE3E-DD25-F5E9-1E3F1FF8BD8C}"/>
              </a:ext>
            </a:extLst>
          </p:cNvPr>
          <p:cNvSpPr txBox="1"/>
          <p:nvPr/>
        </p:nvSpPr>
        <p:spPr>
          <a:xfrm>
            <a:off x="530352" y="4438184"/>
            <a:ext cx="655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Dan Toft</a:t>
            </a:r>
          </a:p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https://Dan-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Toft.dk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tanddant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/slides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FC5C93-6970-D816-5453-06CA2C42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6" y="5587701"/>
            <a:ext cx="646355" cy="6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88D9562-1E4F-CEEA-2DBF-952F7275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74" y="5587701"/>
            <a:ext cx="73161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3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DA0885-1814-0E88-B226-610205A35F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2327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C5819-B4D3-929E-D1C4-04E555866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2F95C9-3C2F-EEDB-8E72-9F430C9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21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EF5471C-2F2C-8B56-3C1D-B4C27D7089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5" b="449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E83819-6396-CFF0-1A0C-CFC2DBE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50F7F-36B5-4166-826A-FDB31263E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77E95B-C25D-02B7-2973-8C526C33C3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16169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1EEDB-977C-2FAC-B4B9-3B81A8774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0F3D7B-972B-6AFE-7C79-17DF2751A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816AC50-66B5-61DE-84F6-8972489E55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16169"/>
          <a:stretch/>
        </p:blipFill>
        <p:spPr/>
      </p:pic>
    </p:spTree>
    <p:extLst>
      <p:ext uri="{BB962C8B-B14F-4D97-AF65-F5344CB8AC3E}">
        <p14:creationId xmlns:p14="http://schemas.microsoft.com/office/powerpoint/2010/main" val="1253132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08BB-1CB3-1349-6DE5-1A83641E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A836A-2AF5-8F3E-DD2F-326CB5B98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F15CB1-A66A-C4E5-009B-9C6EDAE6E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A blue and white pillar with white letters&#10;&#10;AI-generated content may be incorrect.">
            <a:extLst>
              <a:ext uri="{FF2B5EF4-FFF2-40B4-BE49-F238E27FC236}">
                <a16:creationId xmlns:a16="http://schemas.microsoft.com/office/drawing/2014/main" id="{D4CEE8CC-73C3-6E82-BF0E-8974B86293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4632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C4147-A07E-A346-EF71-57383BDF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5D076F-B84A-8EC2-0A81-2F6B8FE3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D0083-C433-7B41-C21E-5B5C5C972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F23D1D-8264-14BF-4D55-C0E26141C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A blue and white pillar with white letters&#10;&#10;AI-generated content may be incorrect.">
            <a:extLst>
              <a:ext uri="{FF2B5EF4-FFF2-40B4-BE49-F238E27FC236}">
                <a16:creationId xmlns:a16="http://schemas.microsoft.com/office/drawing/2014/main" id="{59061D43-F014-323D-E38E-9DFB1C9909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r="20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649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3216-7F9F-0509-8577-C7631770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 Condensed Medium"/>
              </a:rPr>
              <a:t>Thank you to the amazing slide reviewers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CB12AD-7E9D-867E-B1A8-D101951CF7D3}"/>
              </a:ext>
            </a:extLst>
          </p:cNvPr>
          <p:cNvGrpSpPr/>
          <p:nvPr/>
        </p:nvGrpSpPr>
        <p:grpSpPr>
          <a:xfrm>
            <a:off x="840151" y="2037645"/>
            <a:ext cx="2281244" cy="4007357"/>
            <a:chOff x="1404803" y="1992352"/>
            <a:chExt cx="2281244" cy="4007357"/>
          </a:xfrm>
        </p:grpSpPr>
        <p:pic>
          <p:nvPicPr>
            <p:cNvPr id="4" name="Picture 3" descr="Beau Cameron's Speaker Profile @ Sessionize">
              <a:extLst>
                <a:ext uri="{FF2B5EF4-FFF2-40B4-BE49-F238E27FC236}">
                  <a16:creationId xmlns:a16="http://schemas.microsoft.com/office/drawing/2014/main" id="{0400534D-D147-13C0-E3F9-ADD088F5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4803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F40D0-07FD-0229-2D74-0B3D18C105C9}"/>
                </a:ext>
              </a:extLst>
            </p:cNvPr>
            <p:cNvSpPr txBox="1"/>
            <p:nvPr/>
          </p:nvSpPr>
          <p:spPr>
            <a:xfrm>
              <a:off x="1404803" y="4676270"/>
              <a:ext cx="2281244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aseline="0">
                  <a:latin typeface="IBM Plex Sans Condensed"/>
                </a:rPr>
                <a:t>Beau Cameron</a:t>
              </a:r>
              <a:endParaRPr lang="en-US" sz="2000">
                <a:latin typeface="IBM Plex Sans Condensed"/>
              </a:endParaRPr>
            </a:p>
            <a:p>
              <a:pPr algn="ctr"/>
              <a:r>
                <a:rPr lang="en-US" sz="1200">
                  <a:ea typeface="+mn-lt"/>
                  <a:cs typeface="+mn-lt"/>
                </a:rPr>
                <a:t>M365 Practice Lead, Senior Principal Architect | Microsoft MVP</a:t>
              </a:r>
              <a:endParaRPr lang="en-US"/>
            </a:p>
            <a:p>
              <a:pPr algn="ctr"/>
              <a:endParaRPr lang="en-US" sz="1200"/>
            </a:p>
            <a:p>
              <a:pPr algn="ctr"/>
              <a:r>
                <a:rPr lang="en-US" sz="1200" b="1" err="1">
                  <a:ea typeface="+mn-lt"/>
                  <a:cs typeface="+mn-lt"/>
                </a:rPr>
                <a:t>Encora</a:t>
              </a:r>
              <a:r>
                <a:rPr lang="en-US" sz="1200" b="1">
                  <a:ea typeface="+mn-lt"/>
                  <a:cs typeface="+mn-lt"/>
                </a:rPr>
                <a:t> Inc,</a:t>
              </a:r>
              <a:endParaRPr lang="en-US" b="1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C9CBB8-6049-B72E-CDD3-4FE31471DE89}"/>
              </a:ext>
            </a:extLst>
          </p:cNvPr>
          <p:cNvGrpSpPr/>
          <p:nvPr/>
        </p:nvGrpSpPr>
        <p:grpSpPr>
          <a:xfrm>
            <a:off x="3586410" y="2037645"/>
            <a:ext cx="2279234" cy="3966511"/>
            <a:chOff x="5027735" y="1992352"/>
            <a:chExt cx="2279234" cy="3966511"/>
          </a:xfrm>
        </p:grpSpPr>
        <p:pic>
          <p:nvPicPr>
            <p:cNvPr id="7" name="Picture 6" descr="A person with a pen in her mouth&#10;&#10;AI-generated content may be incorrect.">
              <a:extLst>
                <a:ext uri="{FF2B5EF4-FFF2-40B4-BE49-F238E27FC236}">
                  <a16:creationId xmlns:a16="http://schemas.microsoft.com/office/drawing/2014/main" id="{71AF7246-B717-653B-94B4-85217444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27735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7ADA9E-50F7-1A6F-6A51-9854D81B8BB7}"/>
                </a:ext>
              </a:extLst>
            </p:cNvPr>
            <p:cNvSpPr txBox="1"/>
            <p:nvPr/>
          </p:nvSpPr>
          <p:spPr>
            <a:xfrm>
              <a:off x="5027735" y="4720892"/>
              <a:ext cx="2279234" cy="123797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latin typeface="IBM Plex Sans Condensed"/>
                </a:rPr>
                <a:t>Laura </a:t>
              </a:r>
              <a:r>
                <a:rPr lang="en-US" sz="2000" err="1">
                  <a:latin typeface="IBM Plex Sans Condensed"/>
                </a:rPr>
                <a:t>Kokkarinen</a:t>
              </a:r>
              <a:endParaRPr lang="en-US" sz="2000">
                <a:latin typeface="IBM Plex Sans Condensed"/>
              </a:endParaRPr>
            </a:p>
            <a:p>
              <a:pPr algn="ctr"/>
              <a:r>
                <a:rPr lang="en-US" sz="1200">
                  <a:ea typeface="+mn-lt"/>
                  <a:cs typeface="+mn-lt"/>
                </a:rPr>
                <a:t>Lead Architect, Software Development | Microsoft MVP</a:t>
              </a:r>
              <a:endParaRPr lang="en-US"/>
            </a:p>
            <a:p>
              <a:pPr algn="ctr"/>
              <a:br>
                <a:rPr lang="en-US"/>
              </a:br>
              <a:r>
                <a:rPr lang="en-US" sz="1200" b="1" err="1">
                  <a:ea typeface="+mn-lt"/>
                  <a:cs typeface="+mn-lt"/>
                </a:rPr>
                <a:t>Sulava</a:t>
              </a:r>
              <a:r>
                <a:rPr lang="en-US" sz="1200" b="1">
                  <a:ea typeface="+mn-lt"/>
                  <a:cs typeface="+mn-lt"/>
                </a:rPr>
                <a:t> Oy</a:t>
              </a:r>
              <a:endParaRPr lang="en-US" b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7BB70E-E77C-696C-C041-9D74D1B1DC91}"/>
              </a:ext>
            </a:extLst>
          </p:cNvPr>
          <p:cNvGrpSpPr/>
          <p:nvPr/>
        </p:nvGrpSpPr>
        <p:grpSpPr>
          <a:xfrm>
            <a:off x="6322901" y="2037645"/>
            <a:ext cx="2336163" cy="3915367"/>
            <a:chOff x="9018608" y="1992352"/>
            <a:chExt cx="2336163" cy="3915367"/>
          </a:xfrm>
        </p:grpSpPr>
        <p:pic>
          <p:nvPicPr>
            <p:cNvPr id="9" name="Picture 8" descr="A person with brown hair wearing a blue shirt&#10;&#10;AI-generated content may be incorrect.">
              <a:extLst>
                <a:ext uri="{FF2B5EF4-FFF2-40B4-BE49-F238E27FC236}">
                  <a16:creationId xmlns:a16="http://schemas.microsoft.com/office/drawing/2014/main" id="{4D9AF2DD-5E64-3E2D-023B-DD839D376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046067" y="1992352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F85B6-8364-8986-BFB0-694A1866081A}"/>
                </a:ext>
              </a:extLst>
            </p:cNvPr>
            <p:cNvSpPr txBox="1"/>
            <p:nvPr/>
          </p:nvSpPr>
          <p:spPr>
            <a:xfrm>
              <a:off x="9018608" y="4768946"/>
              <a:ext cx="2336163" cy="11387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latin typeface="IBM Plex Sans Condensed"/>
                </a:rPr>
                <a:t>Julie Turner</a:t>
              </a:r>
              <a:endParaRPr lang="en-US"/>
            </a:p>
            <a:p>
              <a:pPr algn="ctr"/>
              <a:r>
                <a:rPr lang="en-US" sz="1200">
                  <a:ea typeface="+mn-lt"/>
                  <a:cs typeface="+mn-lt"/>
                </a:rPr>
                <a:t>Partner/CTO Sympraxis Consulting | Microsoft MVP </a:t>
              </a:r>
              <a:endParaRPr lang="en-US"/>
            </a:p>
            <a:p>
              <a:pPr algn="ctr"/>
              <a:endParaRPr lang="en-US" sz="1200"/>
            </a:p>
            <a:p>
              <a:pPr algn="ctr"/>
              <a:r>
                <a:rPr lang="en-US" sz="1200" b="1">
                  <a:ea typeface="+mn-lt"/>
                  <a:cs typeface="+mn-lt"/>
                </a:rPr>
                <a:t>Sympraxis Consulting</a:t>
              </a:r>
              <a:endParaRPr lang="en-US" b="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77427D-C004-E7F9-7817-E488371F7354}"/>
              </a:ext>
            </a:extLst>
          </p:cNvPr>
          <p:cNvGrpSpPr/>
          <p:nvPr/>
        </p:nvGrpSpPr>
        <p:grpSpPr>
          <a:xfrm>
            <a:off x="9118006" y="2037645"/>
            <a:ext cx="2336163" cy="3915367"/>
            <a:chOff x="9118006" y="2037645"/>
            <a:chExt cx="2336163" cy="3915367"/>
          </a:xfrm>
        </p:grpSpPr>
        <p:pic>
          <p:nvPicPr>
            <p:cNvPr id="5" name="Picture 4" descr="A person in a black shirt&#10;&#10;AI-generated content may be incorrect.">
              <a:extLst>
                <a:ext uri="{FF2B5EF4-FFF2-40B4-BE49-F238E27FC236}">
                  <a16:creationId xmlns:a16="http://schemas.microsoft.com/office/drawing/2014/main" id="{001CFB02-1391-271F-DA74-969B4DE2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145465" y="2037645"/>
              <a:ext cx="2278566" cy="2278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C32AC-9BE2-CB19-62A2-497B861D9181}"/>
                </a:ext>
              </a:extLst>
            </p:cNvPr>
            <p:cNvSpPr txBox="1"/>
            <p:nvPr/>
          </p:nvSpPr>
          <p:spPr>
            <a:xfrm>
              <a:off x="9118006" y="4814239"/>
              <a:ext cx="2336163" cy="11387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latin typeface="IBM Plex Sans Condensed"/>
                  <a:ea typeface="+mn-lt"/>
                  <a:cs typeface="+mn-lt"/>
                </a:rPr>
                <a:t>Jeppe Spanggaard</a:t>
              </a:r>
              <a:endParaRPr lang="en-US"/>
            </a:p>
            <a:p>
              <a:pPr algn="ctr"/>
              <a:r>
                <a:rPr lang="en-US" sz="1200">
                  <a:ea typeface="+mn-lt"/>
                  <a:cs typeface="+mn-lt"/>
                </a:rPr>
                <a:t>Microsoft 365 &amp; SharePoint Specialist </a:t>
              </a:r>
              <a:endParaRPr lang="en-US"/>
            </a:p>
            <a:p>
              <a:pPr algn="ctr"/>
              <a:endParaRPr lang="en-US" sz="1200"/>
            </a:p>
            <a:p>
              <a:pPr algn="ctr"/>
              <a:r>
                <a:rPr lang="en-US" sz="1200" b="1" err="1">
                  <a:ea typeface="+mn-lt"/>
                  <a:cs typeface="+mn-lt"/>
                </a:rPr>
                <a:t>Evobis</a:t>
              </a:r>
              <a:r>
                <a:rPr lang="en-US" sz="1200" b="1">
                  <a:ea typeface="+mn-lt"/>
                  <a:cs typeface="+mn-lt"/>
                </a:rPr>
                <a:t> </a:t>
              </a:r>
              <a:r>
                <a:rPr lang="en-US" sz="1200" b="1" err="1">
                  <a:ea typeface="+mn-lt"/>
                  <a:cs typeface="+mn-lt"/>
                </a:rPr>
                <a:t>ApS</a:t>
              </a:r>
              <a:endParaRPr lang="en-US" b="1" err="1"/>
            </a:p>
          </p:txBody>
        </p:sp>
      </p:grpSp>
    </p:spTree>
    <p:extLst>
      <p:ext uri="{BB962C8B-B14F-4D97-AF65-F5344CB8AC3E}">
        <p14:creationId xmlns:p14="http://schemas.microsoft.com/office/powerpoint/2010/main" val="2213082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EA1316-D25D-1780-F2A6-DB229D2C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8B57D-25A9-4178-D27B-D95BA2D4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4C89D-0510-1C1C-F457-5DC8BAE19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0DC17D-4D87-F9C3-B6A0-7353255FF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B8D029-AC36-68C5-FB63-562A107EC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A blue and white pillar with white letters&#10;&#10;AI-generated content may be incorrect.">
            <a:extLst>
              <a:ext uri="{FF2B5EF4-FFF2-40B4-BE49-F238E27FC236}">
                <a16:creationId xmlns:a16="http://schemas.microsoft.com/office/drawing/2014/main" id="{7DF2EA6B-1C81-7402-274D-E7E79E0231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3" r="31913"/>
          <a:stretch>
            <a:fillRect/>
          </a:stretch>
        </p:blipFill>
        <p:spPr/>
      </p:pic>
      <p:pic>
        <p:nvPicPr>
          <p:cNvPr id="14" name="Picture Placeholder 13" descr="A blue and white pillar with white letters&#10;&#10;AI-generated content may be incorrect.">
            <a:extLst>
              <a:ext uri="{FF2B5EF4-FFF2-40B4-BE49-F238E27FC236}">
                <a16:creationId xmlns:a16="http://schemas.microsoft.com/office/drawing/2014/main" id="{CAFB4987-5D43-CB01-0E61-EF7381AF7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3" r="319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6422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E3E0AC-318F-B4BF-AE93-93CBB9701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352" y="445008"/>
            <a:ext cx="6632448" cy="3948572"/>
          </a:xfrm>
        </p:spPr>
        <p:txBody>
          <a:bodyPr>
            <a:normAutofit/>
          </a:bodyPr>
          <a:lstStyle/>
          <a:p>
            <a:r>
              <a:rPr lang="en-US" sz="6000"/>
              <a:t>THANK YOU, </a:t>
            </a:r>
            <a:br>
              <a:rPr lang="en-US" sz="6000"/>
            </a:br>
            <a:r>
              <a:rPr lang="en-US" sz="5400"/>
              <a:t>YOU ARE AWESOME</a:t>
            </a:r>
            <a:r>
              <a:rPr lang="en-US" sz="4000"/>
              <a:t> ❤️</a:t>
            </a:r>
            <a:r>
              <a:rPr lang="en-US" sz="6000"/>
              <a:t> </a:t>
            </a:r>
          </a:p>
          <a:p>
            <a:endParaRPr lang="en-US" sz="6000"/>
          </a:p>
          <a:p>
            <a:r>
              <a:rPr lang="en-US" sz="4000"/>
              <a:t>PLEASE RATE THIS SESSION IN THE MOBILE APP.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AE17AB6-DAD7-8C90-2FC8-2872D47C86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r="17201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93E67-79D8-5351-834F-C3857407ED6C}"/>
              </a:ext>
            </a:extLst>
          </p:cNvPr>
          <p:cNvSpPr txBox="1"/>
          <p:nvPr/>
        </p:nvSpPr>
        <p:spPr>
          <a:xfrm>
            <a:off x="530352" y="4438184"/>
            <a:ext cx="655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+mj-lt"/>
              </a:rPr>
              <a:t>List Here Your Social Media Links, Email Address, Or Whatever You Think It Is Important :) </a:t>
            </a:r>
          </a:p>
        </p:txBody>
      </p:sp>
    </p:spTree>
    <p:extLst>
      <p:ext uri="{BB962C8B-B14F-4D97-AF65-F5344CB8AC3E}">
        <p14:creationId xmlns:p14="http://schemas.microsoft.com/office/powerpoint/2010/main" val="1987558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4BCBB9-236A-B4B0-92C2-C4864E4BE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6BF719-A2BC-A2FA-9FCB-CAE6E3F340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6000"/>
              <a:t>THANK YOU, </a:t>
            </a:r>
            <a:br>
              <a:rPr lang="en-US" sz="6000"/>
            </a:br>
            <a:r>
              <a:rPr lang="en-US" sz="5400"/>
              <a:t>YOU ARE AWESOME</a:t>
            </a:r>
            <a:r>
              <a:rPr lang="en-US" sz="4000"/>
              <a:t> ❤️</a:t>
            </a:r>
            <a:r>
              <a:rPr lang="en-US" sz="6000"/>
              <a:t> </a:t>
            </a:r>
          </a:p>
          <a:p>
            <a:endParaRPr lang="en-US" sz="6000"/>
          </a:p>
          <a:p>
            <a:r>
              <a:rPr lang="en-US" sz="4000"/>
              <a:t>PLEASE RATE THIS SESSION IN THE MOBILE APP.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BF05CC1-F6D6-F7C0-CC66-D2FD11E017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4" r="32474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4348AA-BCE4-00D7-C52F-D3EE68D7FF6A}"/>
              </a:ext>
            </a:extLst>
          </p:cNvPr>
          <p:cNvSpPr txBox="1"/>
          <p:nvPr/>
        </p:nvSpPr>
        <p:spPr>
          <a:xfrm>
            <a:off x="530352" y="4438184"/>
            <a:ext cx="655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+mj-lt"/>
              </a:rPr>
              <a:t>List Here Your Social Media Links, Email Address, Or Whatever You Think It Is Important :) </a:t>
            </a:r>
          </a:p>
        </p:txBody>
      </p:sp>
    </p:spTree>
    <p:extLst>
      <p:ext uri="{BB962C8B-B14F-4D97-AF65-F5344CB8AC3E}">
        <p14:creationId xmlns:p14="http://schemas.microsoft.com/office/powerpoint/2010/main" val="1694619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EFEF34-3004-4AEB-6160-46BEBE19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24880-CA8E-975E-2310-3C9339773F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6000"/>
              <a:t>THANK YOU, </a:t>
            </a:r>
            <a:br>
              <a:rPr lang="en-US" sz="6000"/>
            </a:br>
            <a:r>
              <a:rPr lang="en-US" sz="5400"/>
              <a:t>YOU ARE AWESOME</a:t>
            </a:r>
            <a:r>
              <a:rPr lang="en-US" sz="4000"/>
              <a:t> ❤️</a:t>
            </a:r>
            <a:r>
              <a:rPr lang="en-US" sz="6000"/>
              <a:t> </a:t>
            </a:r>
          </a:p>
          <a:p>
            <a:endParaRPr lang="en-US" sz="6000"/>
          </a:p>
          <a:p>
            <a:r>
              <a:rPr lang="en-US" sz="4000"/>
              <a:t>PLEASE RATE THIS SESSION IN THE MOBILE APP.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D8BFD89-3387-FB7D-F86D-8AE8A27F51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r="17211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3ED472-CFFF-DFD5-8CC3-207871BF9622}"/>
              </a:ext>
            </a:extLst>
          </p:cNvPr>
          <p:cNvSpPr txBox="1"/>
          <p:nvPr/>
        </p:nvSpPr>
        <p:spPr>
          <a:xfrm>
            <a:off x="530352" y="4438184"/>
            <a:ext cx="655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+mj-lt"/>
              </a:rPr>
              <a:t>List Here Your Social Media Links, Email Address, Or Whatever You Think It Is Important :) </a:t>
            </a:r>
          </a:p>
        </p:txBody>
      </p:sp>
    </p:spTree>
    <p:extLst>
      <p:ext uri="{BB962C8B-B14F-4D97-AF65-F5344CB8AC3E}">
        <p14:creationId xmlns:p14="http://schemas.microsoft.com/office/powerpoint/2010/main" val="288266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E235-F938-72EE-55CE-9A4BC71C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676F9-1801-3846-209D-603C70B05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4247"/>
            <a:ext cx="7086600" cy="3281363"/>
          </a:xfrm>
        </p:spPr>
        <p:txBody>
          <a:bodyPr>
            <a:normAutofit fontScale="92500"/>
          </a:bodyPr>
          <a:lstStyle/>
          <a:p>
            <a:r>
              <a:rPr lang="en-US" dirty="0"/>
              <a:t>This session is highly opinionated, as is all code.</a:t>
            </a:r>
          </a:p>
          <a:p>
            <a:r>
              <a:rPr lang="en-US" dirty="0"/>
              <a:t>You might not agree 100% with my way of solving a certain problem, and that is very much the intention, this session is designed to make you think about how, and more importantly – </a:t>
            </a:r>
            <a:r>
              <a:rPr lang="en-US" b="1" dirty="0"/>
              <a:t>WHY</a:t>
            </a:r>
            <a:r>
              <a:rPr lang="en-US" dirty="0"/>
              <a:t> you solve a problem in a certain way, because if you do it ”because that’s how I’ve always done it”, you probably know deep down that there might be a better way, and I want you to be curios, that’s the main goal of this session</a:t>
            </a:r>
          </a:p>
          <a:p>
            <a:endParaRPr lang="en-US" dirty="0"/>
          </a:p>
          <a:p>
            <a:r>
              <a:rPr lang="en-US" dirty="0"/>
              <a:t>If you don’t leave here with a new take on anything, I’m sorry</a:t>
            </a:r>
          </a:p>
        </p:txBody>
      </p:sp>
      <p:pic>
        <p:nvPicPr>
          <p:cNvPr id="6" name="Picture Placeholder 5" descr="Warning with solid fill">
            <a:extLst>
              <a:ext uri="{FF2B5EF4-FFF2-40B4-BE49-F238E27FC236}">
                <a16:creationId xmlns:a16="http://schemas.microsoft.com/office/drawing/2014/main" id="{14206F9D-6A56-74D1-70B2-8694944C9C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740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8696-8817-C130-68A3-75812B49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12965EE-66A0-FE04-B8A2-0810F51409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2327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19EAA-40D5-B11A-C694-4CD9C1916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Martin Fowler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8DE5B5-C5C6-A1B1-1FCE-9D9400DE6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600" b="0" i="0">
                <a:solidFill>
                  <a:schemeClr val="tx2"/>
                </a:solidFill>
                <a:effectLst/>
                <a:latin typeface="IBM Plex Sans" panose="020B0503050203000203" pitchFamily="34" charset="0"/>
              </a:rPr>
              <a:t>“Any fool can write code that a computer can understand. Good programmers write code that humans can understand”</a:t>
            </a:r>
          </a:p>
        </p:txBody>
      </p:sp>
    </p:spTree>
    <p:extLst>
      <p:ext uri="{BB962C8B-B14F-4D97-AF65-F5344CB8AC3E}">
        <p14:creationId xmlns:p14="http://schemas.microsoft.com/office/powerpoint/2010/main" val="199703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0437-9160-F225-BD2D-315B8467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64807-01FE-3BC4-354A-B6E0B5924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BM Plex Sans Condensed Light"/>
              </a:rPr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Author (Uncle Bob) is widely regarded as an a**hole, and a grumpy old 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It contradicts itself on more than one occasion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IBM Plex Sans Condensed Light"/>
              </a:rPr>
              <a:t>It’s is close to 20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>
                <a:latin typeface="IBM Plex Sans Condensed Light"/>
              </a:rPr>
              <a:t>My colleagues would say it’s a lot like me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CA6AC-76AB-B528-292E-DDDA3649F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The book that changes perspectives</a:t>
            </a:r>
          </a:p>
        </p:txBody>
      </p:sp>
      <p:pic>
        <p:nvPicPr>
          <p:cNvPr id="1028" name="Picture 4" descr="Clean Code">
            <a:extLst>
              <a:ext uri="{FF2B5EF4-FFF2-40B4-BE49-F238E27FC236}">
                <a16:creationId xmlns:a16="http://schemas.microsoft.com/office/drawing/2014/main" id="{C8C1C319-363F-AE78-FB6E-AD67F9CE282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" b="-1136"/>
          <a:stretch/>
        </p:blipFill>
        <p:spPr bwMode="auto">
          <a:xfrm>
            <a:off x="1682690" y="1620838"/>
            <a:ext cx="3712210" cy="497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0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E028-30DC-369F-BAD8-5ECE114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 Condensed Medium"/>
              </a:rPr>
              <a:t>Alternative recommendation</a:t>
            </a:r>
            <a:endParaRPr lang="en-US"/>
          </a:p>
        </p:txBody>
      </p:sp>
      <p:pic>
        <p:nvPicPr>
          <p:cNvPr id="8" name="Content Placeholder 7" descr="A Philosophy of Software Design">
            <a:extLst>
              <a:ext uri="{FF2B5EF4-FFF2-40B4-BE49-F238E27FC236}">
                <a16:creationId xmlns:a16="http://schemas.microsoft.com/office/drawing/2014/main" id="{738770F5-61F1-C9D2-5C09-4FDD81E92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60244" y="1868920"/>
            <a:ext cx="3799808" cy="4100225"/>
          </a:xfrm>
        </p:spPr>
      </p:pic>
      <p:pic>
        <p:nvPicPr>
          <p:cNvPr id="9" name="Picture 8" descr="Art of Readable Code">
            <a:extLst>
              <a:ext uri="{FF2B5EF4-FFF2-40B4-BE49-F238E27FC236}">
                <a16:creationId xmlns:a16="http://schemas.microsoft.com/office/drawing/2014/main" id="{9FCA8631-462F-CC51-5F85-632B3FFF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31" y="1848682"/>
            <a:ext cx="3316598" cy="4087160"/>
          </a:xfrm>
          <a:prstGeom prst="rect">
            <a:avLst/>
          </a:prstGeom>
        </p:spPr>
      </p:pic>
      <p:pic>
        <p:nvPicPr>
          <p:cNvPr id="4" name="Graphic 3" descr="Camera outline">
            <a:extLst>
              <a:ext uri="{FF2B5EF4-FFF2-40B4-BE49-F238E27FC236}">
                <a16:creationId xmlns:a16="http://schemas.microsoft.com/office/drawing/2014/main" id="{9381FF08-945A-6A34-10BC-9D4E10271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597" y="18601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77964-2C4F-11C7-494E-14DB12B70351}"/>
              </a:ext>
            </a:extLst>
          </p:cNvPr>
          <p:cNvSpPr txBox="1"/>
          <p:nvPr/>
        </p:nvSpPr>
        <p:spPr>
          <a:xfrm>
            <a:off x="1360243" y="6042707"/>
            <a:ext cx="3799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"A Philosophy of Software Design”</a:t>
            </a:r>
          </a:p>
          <a:p>
            <a:pPr algn="ctr"/>
            <a:r>
              <a:rPr lang="en-US" dirty="0"/>
              <a:t>John Ousterhout.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A3158-34CB-084C-60ED-210A04F32C24}"/>
              </a:ext>
            </a:extLst>
          </p:cNvPr>
          <p:cNvSpPr txBox="1"/>
          <p:nvPr/>
        </p:nvSpPr>
        <p:spPr>
          <a:xfrm>
            <a:off x="7278831" y="6042707"/>
            <a:ext cx="3316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“The Art of Readable Code”</a:t>
            </a:r>
          </a:p>
          <a:p>
            <a:pPr algn="ctr"/>
            <a:r>
              <a:rPr lang="en-US" dirty="0"/>
              <a:t>Trevor Foucher, Dustin Boswell </a:t>
            </a:r>
          </a:p>
        </p:txBody>
      </p:sp>
    </p:spTree>
    <p:extLst>
      <p:ext uri="{BB962C8B-B14F-4D97-AF65-F5344CB8AC3E}">
        <p14:creationId xmlns:p14="http://schemas.microsoft.com/office/powerpoint/2010/main" val="346372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edwind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A83D72"/>
      </a:accent1>
      <a:accent2>
        <a:srgbClr val="426DA9"/>
      </a:accent2>
      <a:accent3>
        <a:srgbClr val="E8927C"/>
      </a:accent3>
      <a:accent4>
        <a:srgbClr val="BFBFBF"/>
      </a:accent4>
      <a:accent5>
        <a:srgbClr val="7F7F7F"/>
      </a:accent5>
      <a:accent6>
        <a:srgbClr val="AEABAB"/>
      </a:accent6>
      <a:hlink>
        <a:srgbClr val="757070"/>
      </a:hlink>
      <a:folHlink>
        <a:srgbClr val="595959"/>
      </a:folHlink>
    </a:clrScheme>
    <a:fontScheme name="Suedwind main 3">
      <a:majorFont>
        <a:latin typeface="IBM Plex Sans Condensed Medium"/>
        <a:ea typeface=""/>
        <a:cs typeface=""/>
      </a:majorFont>
      <a:minorFont>
        <a:latin typeface="IBM Plex Sans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4FEB30E6FE4E41932B73611368358C" ma:contentTypeVersion="20" ma:contentTypeDescription="Create a new document." ma:contentTypeScope="" ma:versionID="828ad58fec795e8faea13b3d2558596e">
  <xsd:schema xmlns:xsd="http://www.w3.org/2001/XMLSchema" xmlns:xs="http://www.w3.org/2001/XMLSchema" xmlns:p="http://schemas.microsoft.com/office/2006/metadata/properties" xmlns:ns2="bcc330a6-adf8-4403-8718-f89745c5762d" xmlns:ns3="584e4bd2-ce57-4b75-a0ed-076712d6f5ad" targetNamespace="http://schemas.microsoft.com/office/2006/metadata/properties" ma:root="true" ma:fieldsID="69631b2baa50c913c1462f578bd2bf4d" ns2:_="" ns3:_="">
    <xsd:import namespace="bcc330a6-adf8-4403-8718-f89745c5762d"/>
    <xsd:import namespace="584e4bd2-ce57-4b75-a0ed-076712d6f5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Level" minOccurs="0"/>
                <xsd:element ref="ns2:SocialDone_x003f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330a6-adf8-4403-8718-f89745c57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271de6ba-842d-4507-8c0b-f4ad706be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evel" ma:index="26" nillable="true" ma:displayName="Level" ma:format="Dropdown" ma:internalName="Level">
      <xsd:simpleType>
        <xsd:restriction base="dms:Choice">
          <xsd:enumeration value="Diamond"/>
          <xsd:enumeration value="Platinum"/>
          <xsd:enumeration value="Gold"/>
          <xsd:enumeration value="Silver"/>
          <xsd:enumeration value="Other"/>
        </xsd:restriction>
      </xsd:simpleType>
    </xsd:element>
    <xsd:element name="SocialDone_x003f_" ma:index="27" nillable="true" ma:displayName="Social Done?" ma:default="0" ma:format="Dropdown" ma:internalName="SocialDone_x003f_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4e4bd2-ce57-4b75-a0ed-076712d6f5a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01f17a0-8b53-4769-95b4-1a43264e74bc}" ma:internalName="TaxCatchAll" ma:showField="CatchAllData" ma:web="584e4bd2-ce57-4b75-a0ed-076712d6f5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4e4bd2-ce57-4b75-a0ed-076712d6f5ad" xsi:nil="true"/>
    <lcf76f155ced4ddcb4097134ff3c332f xmlns="bcc330a6-adf8-4403-8718-f89745c5762d">
      <Terms xmlns="http://schemas.microsoft.com/office/infopath/2007/PartnerControls"/>
    </lcf76f155ced4ddcb4097134ff3c332f>
    <Level xmlns="bcc330a6-adf8-4403-8718-f89745c5762d" xsi:nil="true"/>
    <SocialDone_x003f_ xmlns="bcc330a6-adf8-4403-8718-f89745c5762d">false</SocialDone_x003f_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E40046-1966-422A-8E0C-52AEC0732C6A}">
  <ds:schemaRefs>
    <ds:schemaRef ds:uri="584e4bd2-ce57-4b75-a0ed-076712d6f5ad"/>
    <ds:schemaRef ds:uri="bcc330a6-adf8-4403-8718-f89745c576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07B1AA-D812-4A1B-8CD9-9B8A0648AB5C}">
  <ds:schemaRefs>
    <ds:schemaRef ds:uri="2ed785c7-5237-446e-82bf-a2dcb5897202"/>
    <ds:schemaRef ds:uri="584e4bd2-ce57-4b75-a0ed-076712d6f5ad"/>
    <ds:schemaRef ds:uri="91285a91-ce48-40da-b437-7cfbe569e84f"/>
    <ds:schemaRef ds:uri="bcc330a6-adf8-4403-8718-f89745c5762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85F3AE-E1EE-40AB-903F-ADEAE2BAC5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11488</TotalTime>
  <Words>2476</Words>
  <Application>Microsoft Macintosh PowerPoint</Application>
  <PresentationFormat>Widescreen</PresentationFormat>
  <Paragraphs>409</Paragraphs>
  <Slides>53</Slides>
  <Notes>41</Notes>
  <HiddenSlides>9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Aptos</vt:lpstr>
      <vt:lpstr>Arial</vt:lpstr>
      <vt:lpstr>Calibri</vt:lpstr>
      <vt:lpstr>IBM Plex Sans</vt:lpstr>
      <vt:lpstr>IBM Plex Sans Condensed</vt:lpstr>
      <vt:lpstr>IBM Plex Sans Condensed Light</vt:lpstr>
      <vt:lpstr>IBM Plex Sans Condensed Medium</vt:lpstr>
      <vt:lpstr>Inter</vt:lpstr>
      <vt:lpstr>Myriad Pro</vt:lpstr>
      <vt:lpstr>Segoe UI</vt:lpstr>
      <vt:lpstr>Wingdings</vt:lpstr>
      <vt:lpstr>Office Theme</vt:lpstr>
      <vt:lpstr>From Code Villain to SPFx Hero: SPFx Best Practices for Sustainable Solutions</vt:lpstr>
      <vt:lpstr>PowerPoint Presentation</vt:lpstr>
      <vt:lpstr>Dan Toft</vt:lpstr>
      <vt:lpstr>Demarcation</vt:lpstr>
      <vt:lpstr>Thank you to the amazing slide reviewers</vt:lpstr>
      <vt:lpstr>Disclaimer</vt:lpstr>
      <vt:lpstr>PowerPoint Presentation</vt:lpstr>
      <vt:lpstr>Clean code</vt:lpstr>
      <vt:lpstr>Alternative recommendation</vt:lpstr>
      <vt:lpstr>PowerPoint Presentation</vt:lpstr>
      <vt:lpstr>Clean Code - Why does it matter</vt:lpstr>
      <vt:lpstr>PowerPoint Presentation</vt:lpstr>
      <vt:lpstr>Common code smells</vt:lpstr>
      <vt:lpstr>The cycle of keeping code clean</vt:lpstr>
      <vt:lpstr>Code Smell – Repetition</vt:lpstr>
      <vt:lpstr> Code repetition</vt:lpstr>
      <vt:lpstr>The Github Copilot implementation</vt:lpstr>
      <vt:lpstr>“Trim the fat”</vt:lpstr>
      <vt:lpstr>Not levering the language you’re using</vt:lpstr>
      <vt:lpstr>Make use of the URL object in JavaScript</vt:lpstr>
      <vt:lpstr>Realize – you’re probably not the first person to face the issue</vt:lpstr>
      <vt:lpstr>PnPjs – make working with SharePoint APIs a breeze</vt:lpstr>
      <vt:lpstr>(Untamed) Orange is the new bad</vt:lpstr>
      <vt:lpstr>Minimizing our orange code</vt:lpstr>
      <vt:lpstr>But wait</vt:lpstr>
      <vt:lpstr>Dynamic filtering in PnPjs</vt:lpstr>
      <vt:lpstr>Even complex queries</vt:lpstr>
      <vt:lpstr>Live demo</vt:lpstr>
      <vt:lpstr>Byte-Sized Brilliance</vt:lpstr>
      <vt:lpstr>Comments</vt:lpstr>
      <vt:lpstr>Prefer readability to “sleek” code - Meaningful names</vt:lpstr>
      <vt:lpstr>Avoid “magic numbers”</vt:lpstr>
      <vt:lpstr>Encapsulate Conditions</vt:lpstr>
      <vt:lpstr>Avoid Boolean Parameters</vt:lpstr>
      <vt:lpstr>Prefer defaults to else</vt:lpstr>
      <vt:lpstr>Guard clause</vt:lpstr>
      <vt:lpstr>Throw specific errors</vt:lpstr>
      <vt:lpstr>Add a log sources</vt:lpstr>
      <vt:lpstr>Consider splitting your functions into smaller functions</vt:lpstr>
      <vt:lpstr>Default Parameters</vt:lpstr>
      <vt:lpstr>Intl</vt:lpstr>
      <vt:lpstr>Never EVER use ternary operator in your React code</vt:lpstr>
      <vt:lpstr>Closing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Adis Jugo</dc:creator>
  <cp:lastModifiedBy>Dan Toft</cp:lastModifiedBy>
  <cp:revision>2</cp:revision>
  <dcterms:created xsi:type="dcterms:W3CDTF">2020-09-16T13:17:52Z</dcterms:created>
  <dcterms:modified xsi:type="dcterms:W3CDTF">2025-05-27T14:50:41Z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0x010100F1DFFF33E897AE419A25F5927C963A83</vt:lpwstr>
  </property>
  <property fmtid="{D5CDD505-2E9C-101B-9397-08002B2CF9AE}" pid="3" name="MediaServiceImageTags">
    <vt:lpwstr/>
  </property>
</Properties>
</file>